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6" r:id="rId3"/>
    <p:sldId id="257" r:id="rId4"/>
    <p:sldId id="358" r:id="rId5"/>
    <p:sldId id="368" r:id="rId6"/>
    <p:sldId id="367" r:id="rId7"/>
    <p:sldId id="383" r:id="rId8"/>
    <p:sldId id="371" r:id="rId9"/>
    <p:sldId id="369" r:id="rId10"/>
    <p:sldId id="373" r:id="rId11"/>
    <p:sldId id="370" r:id="rId12"/>
    <p:sldId id="372" r:id="rId13"/>
    <p:sldId id="374" r:id="rId14"/>
    <p:sldId id="375" r:id="rId15"/>
    <p:sldId id="376" r:id="rId16"/>
    <p:sldId id="377" r:id="rId17"/>
    <p:sldId id="378" r:id="rId18"/>
    <p:sldId id="380" r:id="rId19"/>
    <p:sldId id="381" r:id="rId20"/>
    <p:sldId id="382"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DA314E-E444-42AA-9BD2-D66EE4BAC471}" v="1" dt="2020-08-26T17:31:39.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70505" autoAdjust="0"/>
  </p:normalViewPr>
  <p:slideViewPr>
    <p:cSldViewPr snapToGrid="0">
      <p:cViewPr varScale="1">
        <p:scale>
          <a:sx n="58" d="100"/>
          <a:sy n="58" d="100"/>
        </p:scale>
        <p:origin x="7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A. Cavanagh" userId="3c317623-11b9-4564-b25a-5984b81a4725" providerId="ADAL" clId="{E2DA314E-E444-42AA-9BD2-D66EE4BAC471}"/>
    <pc:docChg chg="custSel modSld modNotesMaster">
      <pc:chgData name="Joyce A. Cavanagh" userId="3c317623-11b9-4564-b25a-5984b81a4725" providerId="ADAL" clId="{E2DA314E-E444-42AA-9BD2-D66EE4BAC471}" dt="2020-08-26T17:32:34.415" v="123" actId="6549"/>
      <pc:docMkLst>
        <pc:docMk/>
      </pc:docMkLst>
      <pc:sldChg chg="modSp mod">
        <pc:chgData name="Joyce A. Cavanagh" userId="3c317623-11b9-4564-b25a-5984b81a4725" providerId="ADAL" clId="{E2DA314E-E444-42AA-9BD2-D66EE4BAC471}" dt="2020-08-12T19:41:42.148" v="11" actId="20577"/>
        <pc:sldMkLst>
          <pc:docMk/>
          <pc:sldMk cId="3369834960" sldId="257"/>
        </pc:sldMkLst>
        <pc:spChg chg="mod">
          <ac:chgData name="Joyce A. Cavanagh" userId="3c317623-11b9-4564-b25a-5984b81a4725" providerId="ADAL" clId="{E2DA314E-E444-42AA-9BD2-D66EE4BAC471}" dt="2020-08-12T19:41:42.148" v="11" actId="20577"/>
          <ac:spMkLst>
            <pc:docMk/>
            <pc:sldMk cId="3369834960" sldId="257"/>
            <ac:spMk id="3" creationId="{821C9D49-B72F-4D28-8C47-E2620084A548}"/>
          </ac:spMkLst>
        </pc:spChg>
      </pc:sldChg>
      <pc:sldChg chg="modNotesTx">
        <pc:chgData name="Joyce A. Cavanagh" userId="3c317623-11b9-4564-b25a-5984b81a4725" providerId="ADAL" clId="{E2DA314E-E444-42AA-9BD2-D66EE4BAC471}" dt="2020-08-12T19:44:45.916" v="83" actId="20577"/>
        <pc:sldMkLst>
          <pc:docMk/>
          <pc:sldMk cId="906457748" sldId="367"/>
        </pc:sldMkLst>
      </pc:sldChg>
      <pc:sldChg chg="modNotesTx">
        <pc:chgData name="Joyce A. Cavanagh" userId="3c317623-11b9-4564-b25a-5984b81a4725" providerId="ADAL" clId="{E2DA314E-E444-42AA-9BD2-D66EE4BAC471}" dt="2020-08-26T17:32:34.415" v="123" actId="6549"/>
        <pc:sldMkLst>
          <pc:docMk/>
          <pc:sldMk cId="1617551699" sldId="368"/>
        </pc:sldMkLst>
      </pc:sldChg>
      <pc:sldChg chg="modNotesTx">
        <pc:chgData name="Joyce A. Cavanagh" userId="3c317623-11b9-4564-b25a-5984b81a4725" providerId="ADAL" clId="{E2DA314E-E444-42AA-9BD2-D66EE4BAC471}" dt="2020-08-12T19:51:40.044" v="110" actId="20577"/>
        <pc:sldMkLst>
          <pc:docMk/>
          <pc:sldMk cId="1963346151" sldId="370"/>
        </pc:sldMkLst>
      </pc:sldChg>
      <pc:sldChg chg="modNotesTx">
        <pc:chgData name="Joyce A. Cavanagh" userId="3c317623-11b9-4564-b25a-5984b81a4725" providerId="ADAL" clId="{E2DA314E-E444-42AA-9BD2-D66EE4BAC471}" dt="2020-08-12T19:46:58.404" v="102" actId="20577"/>
        <pc:sldMkLst>
          <pc:docMk/>
          <pc:sldMk cId="330305275" sldId="371"/>
        </pc:sldMkLst>
      </pc:sldChg>
      <pc:sldChg chg="modNotesTx">
        <pc:chgData name="Joyce A. Cavanagh" userId="3c317623-11b9-4564-b25a-5984b81a4725" providerId="ADAL" clId="{E2DA314E-E444-42AA-9BD2-D66EE4BAC471}" dt="2020-08-12T19:53:02.068" v="120" actId="20577"/>
        <pc:sldMkLst>
          <pc:docMk/>
          <pc:sldMk cId="823398832" sldId="374"/>
        </pc:sldMkLst>
      </pc:sldChg>
      <pc:sldChg chg="modNotesTx">
        <pc:chgData name="Joyce A. Cavanagh" userId="3c317623-11b9-4564-b25a-5984b81a4725" providerId="ADAL" clId="{E2DA314E-E444-42AA-9BD2-D66EE4BAC471}" dt="2020-08-12T20:00:18.674" v="121" actId="6549"/>
        <pc:sldMkLst>
          <pc:docMk/>
          <pc:sldMk cId="1996066478" sldId="378"/>
        </pc:sldMkLst>
      </pc:sldChg>
      <pc:sldChg chg="modNotesTx">
        <pc:chgData name="Joyce A. Cavanagh" userId="3c317623-11b9-4564-b25a-5984b81a4725" providerId="ADAL" clId="{E2DA314E-E444-42AA-9BD2-D66EE4BAC471}" dt="2020-08-12T19:45:52.836" v="87" actId="20577"/>
        <pc:sldMkLst>
          <pc:docMk/>
          <pc:sldMk cId="3131122295" sldId="3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F673DC4-9ED9-4C4A-8DF5-B6AC0D2DA8BD}" type="datetimeFigureOut">
              <a:rPr lang="en-US" smtClean="0"/>
              <a:t>8/26/2020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A5A4629-7786-4C64-81C7-79C061809BA2}" type="slidenum">
              <a:rPr lang="en-US" smtClean="0"/>
              <a:t>‹#›</a:t>
            </a:fld>
            <a:endParaRPr lang="en-US" dirty="0"/>
          </a:p>
        </p:txBody>
      </p:sp>
    </p:spTree>
    <p:extLst>
      <p:ext uri="{BB962C8B-B14F-4D97-AF65-F5344CB8AC3E}">
        <p14:creationId xmlns:p14="http://schemas.microsoft.com/office/powerpoint/2010/main" val="168642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sf.org/consumer-resources/studies-articles/germ-studies/germiest-items-hom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norovirus/" TargetMode="External"/><Relationship Id="rId7" Type="http://schemas.openxmlformats.org/officeDocument/2006/relationships/hyperlink" Target="https://www.cdc.gov/foodsafety/diseases/staphylococcal.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cdc.gov/campylobacter" TargetMode="External"/><Relationship Id="rId5" Type="http://schemas.openxmlformats.org/officeDocument/2006/relationships/hyperlink" Target="https://www.cdc.gov/foodsafety/diseases/clostridium-perfringens.html" TargetMode="External"/><Relationship Id="rId4" Type="http://schemas.openxmlformats.org/officeDocument/2006/relationships/hyperlink" Target="https://www.cdc.gov/salmonell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5A4629-7786-4C64-81C7-79C061809BA2}" type="slidenum">
              <a:rPr lang="en-US" smtClean="0"/>
              <a:t>1</a:t>
            </a:fld>
            <a:endParaRPr lang="en-US" dirty="0"/>
          </a:p>
        </p:txBody>
      </p:sp>
    </p:spTree>
    <p:extLst>
      <p:ext uri="{BB962C8B-B14F-4D97-AF65-F5344CB8AC3E}">
        <p14:creationId xmlns:p14="http://schemas.microsoft.com/office/powerpoint/2010/main" val="911432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NSF scientists found refrigerator vegetable compartments to be one of the germiest places in test homes. Germs found included </a:t>
            </a:r>
            <a:r>
              <a:rPr lang="en-US" sz="1300" i="1" dirty="0"/>
              <a:t>Salmonella</a:t>
            </a:r>
            <a:r>
              <a:rPr lang="en-US" sz="1300" dirty="0"/>
              <a:t> and </a:t>
            </a:r>
            <a:r>
              <a:rPr lang="en-US" sz="1300" i="1" dirty="0"/>
              <a:t>Listeria</a:t>
            </a:r>
            <a:r>
              <a:rPr lang="en-US" sz="1300" dirty="0"/>
              <a:t>, as well as yeast and mold.</a:t>
            </a:r>
            <a:br>
              <a:rPr lang="en-US" dirty="0"/>
            </a:br>
            <a:br>
              <a:rPr lang="en-US" dirty="0"/>
            </a:br>
            <a:r>
              <a:rPr lang="en-US" sz="1300" dirty="0"/>
              <a:t>To effectively clean the vegetable compartment, first remove the drawer from the refrigerator if possible. Use a clean sponge or soft cloth and wash the bin with a mild detergent mixed with warm water. Rinse with tap water and wipe dry with a clean towel. To help control odors, use warm water mixed with a baking soda solution (about 1-2 tablespoons of baking soda to 1 quart of water). Rinse, wipe dry and clean monthly.</a:t>
            </a:r>
            <a:br>
              <a:rPr lang="en-US" dirty="0"/>
            </a:br>
            <a:br>
              <a:rPr lang="en-US" dirty="0"/>
            </a:br>
            <a:r>
              <a:rPr lang="en-US" sz="1300" dirty="0"/>
              <a:t>Always store produce separately. To avoid cross-contamination, separate ready-to-eat and unwashed produce. Separate all produce from other foods </a:t>
            </a:r>
            <a:r>
              <a:rPr lang="en-US" dirty="0"/>
              <a:t>— </a:t>
            </a:r>
            <a:r>
              <a:rPr lang="en-US" sz="1300" dirty="0"/>
              <a:t>such as raw meat, poultry and seafood. In the refrigerator, produce should always be stored on a separate shelf above meat, poultry and seafood to avoid raw juices dripping onto the produce. Keep them separate in your grocery cart too, and during food preparation while using kitchen tools and appliances.</a:t>
            </a:r>
            <a:endParaRPr lang="en-US" dirty="0"/>
          </a:p>
        </p:txBody>
      </p:sp>
      <p:sp>
        <p:nvSpPr>
          <p:cNvPr id="4" name="Slide Number Placeholder 3"/>
          <p:cNvSpPr>
            <a:spLocks noGrp="1"/>
          </p:cNvSpPr>
          <p:nvPr>
            <p:ph type="sldNum" sz="quarter" idx="5"/>
          </p:nvPr>
        </p:nvSpPr>
        <p:spPr/>
        <p:txBody>
          <a:bodyPr/>
          <a:lstStyle/>
          <a:p>
            <a:fld id="{AA5A4629-7786-4C64-81C7-79C061809BA2}" type="slidenum">
              <a:rPr lang="en-US" smtClean="0"/>
              <a:t>10</a:t>
            </a:fld>
            <a:endParaRPr lang="en-US" dirty="0"/>
          </a:p>
        </p:txBody>
      </p:sp>
    </p:spTree>
    <p:extLst>
      <p:ext uri="{BB962C8B-B14F-4D97-AF65-F5344CB8AC3E}">
        <p14:creationId xmlns:p14="http://schemas.microsoft.com/office/powerpoint/2010/main" val="1373170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Perhaps not surprisingly, refrigerator meat compartments were also found to be one of the top hiding places for germs. In addition to yeast and mold, both </a:t>
            </a:r>
            <a:r>
              <a:rPr lang="en-US" sz="1300" i="1" dirty="0"/>
              <a:t>Salmonella</a:t>
            </a:r>
            <a:r>
              <a:rPr lang="en-US" sz="1300" dirty="0"/>
              <a:t> and </a:t>
            </a:r>
            <a:r>
              <a:rPr lang="en-US" sz="1300" i="1" dirty="0"/>
              <a:t>E. coli</a:t>
            </a:r>
            <a:r>
              <a:rPr lang="en-US" sz="1300" dirty="0"/>
              <a:t> were found.</a:t>
            </a:r>
            <a:br>
              <a:rPr lang="en-US" dirty="0"/>
            </a:br>
            <a:br>
              <a:rPr lang="en-US" dirty="0"/>
            </a:br>
            <a:r>
              <a:rPr lang="en-US" sz="1300" dirty="0"/>
              <a:t>To effectively clean, remove the compartment/drawer from the refrigerator if possible. Use a clean sponge or soft cloth and wash the bin with a mild detergent mixed with warm water. Rinse with tap water and wipe dry with a clean towel. To help control odors, use warm water mixed with a baking soda solution (about 1-2 tablespoons of baking soda to 1 quart of water). Rinse, wipe dry and clean monthly </a:t>
            </a:r>
            <a:r>
              <a:rPr lang="en-US" dirty="0"/>
              <a:t>— </a:t>
            </a:r>
            <a:r>
              <a:rPr lang="en-US" sz="1300" dirty="0"/>
              <a:t>and whenever you see any spilled meat juices. </a:t>
            </a:r>
          </a:p>
          <a:p>
            <a:endParaRPr lang="en-US" sz="1300" dirty="0"/>
          </a:p>
          <a:p>
            <a:r>
              <a:rPr lang="en-US" sz="1300" dirty="0"/>
              <a:t>In the refrigerator, store meat and seafood on a separate shelf below produce to avoid raw juices dripping onto the produce.</a:t>
            </a:r>
            <a:endParaRPr lang="en-US" dirty="0"/>
          </a:p>
        </p:txBody>
      </p:sp>
      <p:sp>
        <p:nvSpPr>
          <p:cNvPr id="4" name="Slide Number Placeholder 3"/>
          <p:cNvSpPr>
            <a:spLocks noGrp="1"/>
          </p:cNvSpPr>
          <p:nvPr>
            <p:ph type="sldNum" sz="quarter" idx="5"/>
          </p:nvPr>
        </p:nvSpPr>
        <p:spPr/>
        <p:txBody>
          <a:bodyPr/>
          <a:lstStyle/>
          <a:p>
            <a:fld id="{AA5A4629-7786-4C64-81C7-79C061809BA2}" type="slidenum">
              <a:rPr lang="en-US" smtClean="0"/>
              <a:t>11</a:t>
            </a:fld>
            <a:endParaRPr lang="en-US" dirty="0"/>
          </a:p>
        </p:txBody>
      </p:sp>
    </p:spTree>
    <p:extLst>
      <p:ext uri="{BB962C8B-B14F-4D97-AF65-F5344CB8AC3E}">
        <p14:creationId xmlns:p14="http://schemas.microsoft.com/office/powerpoint/2010/main" val="189692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Although many of the households tested didn’t consider blenders to be a germy item, they were the third germiest item in this study. </a:t>
            </a:r>
            <a:r>
              <a:rPr lang="en-US" sz="1300" i="1" dirty="0"/>
              <a:t>Salmonella</a:t>
            </a:r>
            <a:r>
              <a:rPr lang="en-US" sz="1300" dirty="0"/>
              <a:t>, </a:t>
            </a:r>
            <a:r>
              <a:rPr lang="en-US" sz="1300" i="1" dirty="0"/>
              <a:t>E. coli.</a:t>
            </a:r>
            <a:r>
              <a:rPr lang="en-US" sz="1300" dirty="0"/>
              <a:t>, yeast and mold were all found on blender gaskets.</a:t>
            </a:r>
            <a:br>
              <a:rPr lang="en-US" dirty="0"/>
            </a:br>
            <a:br>
              <a:rPr lang="en-US" dirty="0"/>
            </a:br>
            <a:r>
              <a:rPr lang="en-US" sz="1300" dirty="0"/>
              <a:t>To clean, unplug the blender and remove the blender jar from the base. Completely disassemble the jar and remove the blade and gasket at the bottom. If dishwasher safe, place all pieces in the dishwasher after each use. If hand washing, wash the gasket, blade assembly, jar and lid thoroughly in hot, soapy water </a:t>
            </a:r>
            <a:r>
              <a:rPr lang="en-US" dirty="0"/>
              <a:t>—</a:t>
            </a:r>
            <a:r>
              <a:rPr lang="en-US" sz="1300" dirty="0"/>
              <a:t> rinse and dry before re-assembling. Perform this cleaning procedure after each use.</a:t>
            </a:r>
            <a:endParaRPr lang="en-US" dirty="0"/>
          </a:p>
        </p:txBody>
      </p:sp>
      <p:sp>
        <p:nvSpPr>
          <p:cNvPr id="4" name="Slide Number Placeholder 3"/>
          <p:cNvSpPr>
            <a:spLocks noGrp="1"/>
          </p:cNvSpPr>
          <p:nvPr>
            <p:ph type="sldNum" sz="quarter" idx="5"/>
          </p:nvPr>
        </p:nvSpPr>
        <p:spPr/>
        <p:txBody>
          <a:bodyPr/>
          <a:lstStyle/>
          <a:p>
            <a:fld id="{AA5A4629-7786-4C64-81C7-79C061809BA2}" type="slidenum">
              <a:rPr lang="en-US" smtClean="0"/>
              <a:t>12</a:t>
            </a:fld>
            <a:endParaRPr lang="en-US" dirty="0"/>
          </a:p>
        </p:txBody>
      </p:sp>
    </p:spTree>
    <p:extLst>
      <p:ext uri="{BB962C8B-B14F-4D97-AF65-F5344CB8AC3E}">
        <p14:creationId xmlns:p14="http://schemas.microsoft.com/office/powerpoint/2010/main" val="779334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While many individuals recognized that can openers could harbor germs, the NSF germ study found that these items were not being cleaned effectively, as traces of </a:t>
            </a:r>
            <a:r>
              <a:rPr lang="en-US" sz="1300" i="1" dirty="0"/>
              <a:t>Salmonella</a:t>
            </a:r>
            <a:r>
              <a:rPr lang="en-US" sz="1300" dirty="0"/>
              <a:t>, </a:t>
            </a:r>
            <a:r>
              <a:rPr lang="en-US" sz="1300" i="1" dirty="0"/>
              <a:t>E. coli.</a:t>
            </a:r>
            <a:r>
              <a:rPr lang="en-US" sz="1300" dirty="0"/>
              <a:t>, yeast and mold were all detected.</a:t>
            </a:r>
            <a:br>
              <a:rPr lang="en-US" dirty="0"/>
            </a:br>
            <a:br>
              <a:rPr lang="en-US" dirty="0"/>
            </a:br>
            <a:r>
              <a:rPr lang="en-US" sz="1300" dirty="0"/>
              <a:t>To effectively clean, place the can opener in the dishwasher after each use (if dishwasher safe). If hand washing, wash the can opener in hot soapy, water </a:t>
            </a:r>
            <a:r>
              <a:rPr lang="en-US" dirty="0"/>
              <a:t>—</a:t>
            </a:r>
            <a:r>
              <a:rPr lang="en-US" sz="1300" dirty="0"/>
              <a:t> rinsing thoroughly with clean tap water before air drying after each use. If hand washing, pay special attention to the area around the cutting blades to be sure all food residue is removed.</a:t>
            </a:r>
            <a:endParaRPr lang="en-US" dirty="0"/>
          </a:p>
        </p:txBody>
      </p:sp>
      <p:sp>
        <p:nvSpPr>
          <p:cNvPr id="4" name="Slide Number Placeholder 3"/>
          <p:cNvSpPr>
            <a:spLocks noGrp="1"/>
          </p:cNvSpPr>
          <p:nvPr>
            <p:ph type="sldNum" sz="quarter" idx="5"/>
          </p:nvPr>
        </p:nvSpPr>
        <p:spPr/>
        <p:txBody>
          <a:bodyPr/>
          <a:lstStyle/>
          <a:p>
            <a:fld id="{AA5A4629-7786-4C64-81C7-79C061809BA2}" type="slidenum">
              <a:rPr lang="en-US" smtClean="0"/>
              <a:t>13</a:t>
            </a:fld>
            <a:endParaRPr lang="en-US" dirty="0"/>
          </a:p>
        </p:txBody>
      </p:sp>
    </p:spTree>
    <p:extLst>
      <p:ext uri="{BB962C8B-B14F-4D97-AF65-F5344CB8AC3E}">
        <p14:creationId xmlns:p14="http://schemas.microsoft.com/office/powerpoint/2010/main" val="840219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Like can openers, most individuals identified rubber spatulas as one of the top 10 places for germs to potentially hide. NSF’s scientists discovered that these items were not being properly cleaned, as </a:t>
            </a:r>
            <a:r>
              <a:rPr lang="en-US" sz="1300" i="1" dirty="0"/>
              <a:t>E. coli.</a:t>
            </a:r>
            <a:r>
              <a:rPr lang="en-US" sz="1300" dirty="0"/>
              <a:t>, yeast and mold were all found.</a:t>
            </a:r>
            <a:br>
              <a:rPr lang="en-US" dirty="0"/>
            </a:br>
            <a:br>
              <a:rPr lang="en-US" dirty="0"/>
            </a:br>
            <a:r>
              <a:rPr lang="en-US" sz="1300" dirty="0"/>
              <a:t>To clean, for two-piece spatulas, it’s important to separate the handle from the spatula portion. If dishwasher safe, place both sections in the dishwasher after each use. If hand washing, wash in hot, soapy water, rinsing thoroughly with clean water. For one-piece spatulas, if dishwasher safe, place in the dishwasher after each use. Otherwise, hand wash thoroughly in hot, soapy water </a:t>
            </a:r>
            <a:r>
              <a:rPr lang="en-US" dirty="0"/>
              <a:t>—</a:t>
            </a:r>
            <a:r>
              <a:rPr lang="en-US" sz="1300" dirty="0"/>
              <a:t> paying special attention to the area where the handle joins the spatula. Rinse thoroughly and dry.</a:t>
            </a:r>
            <a:endParaRPr lang="en-US" dirty="0"/>
          </a:p>
        </p:txBody>
      </p:sp>
      <p:sp>
        <p:nvSpPr>
          <p:cNvPr id="4" name="Slide Number Placeholder 3"/>
          <p:cNvSpPr>
            <a:spLocks noGrp="1"/>
          </p:cNvSpPr>
          <p:nvPr>
            <p:ph type="sldNum" sz="quarter" idx="5"/>
          </p:nvPr>
        </p:nvSpPr>
        <p:spPr/>
        <p:txBody>
          <a:bodyPr/>
          <a:lstStyle/>
          <a:p>
            <a:fld id="{AA5A4629-7786-4C64-81C7-79C061809BA2}" type="slidenum">
              <a:rPr lang="en-US" smtClean="0"/>
              <a:t>14</a:t>
            </a:fld>
            <a:endParaRPr lang="en-US" dirty="0"/>
          </a:p>
        </p:txBody>
      </p:sp>
    </p:spTree>
    <p:extLst>
      <p:ext uri="{BB962C8B-B14F-4D97-AF65-F5344CB8AC3E}">
        <p14:creationId xmlns:p14="http://schemas.microsoft.com/office/powerpoint/2010/main" val="2803925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Tests revealed storage containers were the eighth germiest place in the kitchen. Salmonella, yeast and mold were all detected.</a:t>
            </a:r>
            <a:br>
              <a:rPr lang="en-US" dirty="0"/>
            </a:br>
            <a:br>
              <a:rPr lang="en-US" dirty="0"/>
            </a:br>
            <a:r>
              <a:rPr lang="en-US" sz="1300" dirty="0"/>
              <a:t>If dishwasher safe, place both the container and the lid in the dishwasher and wash after each use. If hand washing, wash both the container and lid in hot soapy water, paying special attention to the area around the seal as well as any grooves where the cover attaches to the container. Rinse thoroughly and allow to air dry.</a:t>
            </a:r>
            <a:endParaRPr lang="en-US" dirty="0"/>
          </a:p>
        </p:txBody>
      </p:sp>
      <p:sp>
        <p:nvSpPr>
          <p:cNvPr id="4" name="Slide Number Placeholder 3"/>
          <p:cNvSpPr>
            <a:spLocks noGrp="1"/>
          </p:cNvSpPr>
          <p:nvPr>
            <p:ph type="sldNum" sz="quarter" idx="5"/>
          </p:nvPr>
        </p:nvSpPr>
        <p:spPr/>
        <p:txBody>
          <a:bodyPr/>
          <a:lstStyle/>
          <a:p>
            <a:fld id="{AA5A4629-7786-4C64-81C7-79C061809BA2}" type="slidenum">
              <a:rPr lang="en-US" smtClean="0"/>
              <a:t>15</a:t>
            </a:fld>
            <a:endParaRPr lang="en-US" dirty="0"/>
          </a:p>
        </p:txBody>
      </p:sp>
    </p:spTree>
    <p:extLst>
      <p:ext uri="{BB962C8B-B14F-4D97-AF65-F5344CB8AC3E}">
        <p14:creationId xmlns:p14="http://schemas.microsoft.com/office/powerpoint/2010/main" val="696079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While the refrigerator water and ice dispenser didn’t make </a:t>
            </a:r>
            <a:r>
              <a:rPr lang="en-US" sz="1300"/>
              <a:t>the top </a:t>
            </a:r>
            <a:r>
              <a:rPr lang="en-US" sz="1300" dirty="0"/>
              <a:t>10 list of germiest places, the dispenser proved to be a concern for both yeast and mold, which can be a significant problem for individuals with allergies.</a:t>
            </a:r>
            <a:br>
              <a:rPr lang="en-US" dirty="0"/>
            </a:br>
            <a:br>
              <a:rPr lang="en-US" dirty="0"/>
            </a:br>
            <a:r>
              <a:rPr lang="en-US" sz="1300" dirty="0"/>
              <a:t>Check your refrigerator manual for cleaning instructions. Many companies recommend using a solution of vinegar and water to clean the dispenser and ice maker. First, turn off the water supply to the refrigerator and then loosen the screw connecting the water supply line to the refrigerator. Once disconnected, use a small funnel to pour 3 to 4 cups of distilled white vinegar into the tube. Wait five to 10 minutes and then reconnect the water line. Turn the dispenser on to allow the vinegar solution to flow through the dispenser’s system and spill out through the waterspout. </a:t>
            </a:r>
          </a:p>
          <a:p>
            <a:endParaRPr lang="en-US" sz="1300" dirty="0"/>
          </a:p>
          <a:p>
            <a:r>
              <a:rPr lang="en-US" sz="1300" dirty="0"/>
              <a:t>To clean the waterspout, use a bottle or baby bottle nipple brush dipped in distilled white vinegar. Brush the inner side of the spout, then open the waterspout and allow it to run clear of any dirt and excess vinegar solution. Close the lever when there are no traces of vinegar. Clean the waterspout weekly and the refrigerator water dispenser system once or twice a year.</a:t>
            </a:r>
            <a:endParaRPr lang="en-US" dirty="0"/>
          </a:p>
        </p:txBody>
      </p:sp>
      <p:sp>
        <p:nvSpPr>
          <p:cNvPr id="4" name="Slide Number Placeholder 3"/>
          <p:cNvSpPr>
            <a:spLocks noGrp="1"/>
          </p:cNvSpPr>
          <p:nvPr>
            <p:ph type="sldNum" sz="quarter" idx="5"/>
          </p:nvPr>
        </p:nvSpPr>
        <p:spPr/>
        <p:txBody>
          <a:bodyPr/>
          <a:lstStyle/>
          <a:p>
            <a:fld id="{AA5A4629-7786-4C64-81C7-79C061809BA2}" type="slidenum">
              <a:rPr lang="en-US" smtClean="0"/>
              <a:t>16</a:t>
            </a:fld>
            <a:endParaRPr lang="en-US" dirty="0"/>
          </a:p>
        </p:txBody>
      </p:sp>
    </p:spTree>
    <p:extLst>
      <p:ext uri="{BB962C8B-B14F-4D97-AF65-F5344CB8AC3E}">
        <p14:creationId xmlns:p14="http://schemas.microsoft.com/office/powerpoint/2010/main" val="34502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Dark, moist environments can be a breeding ground for germs, and knife blocks proved to be no exception. Both yeast and mold were found in the knife blocks present in this year’s test homes.</a:t>
            </a:r>
            <a:br>
              <a:rPr lang="en-US" dirty="0"/>
            </a:br>
            <a:br>
              <a:rPr lang="en-US" dirty="0"/>
            </a:br>
            <a:r>
              <a:rPr lang="en-US" sz="1300" dirty="0"/>
              <a:t>To clean, first remove any knives stored in the block. Turn the knife block upside down and shake lightly </a:t>
            </a:r>
            <a:r>
              <a:rPr lang="en-US" dirty="0"/>
              <a:t>— </a:t>
            </a:r>
            <a:r>
              <a:rPr lang="en-US" sz="1300" dirty="0"/>
              <a:t>or use a can of compressed air to remove crumbs and other loose debris. Hand wash the knife block in hot, soapy water, using a small brush (like a baby bottle nipple brush) to scrub out the knife slots. Rinse thoroughly with clean water. To sanitize, prepare a bleach solution of five tablespoons (1/3 cup) bleach per gallon of water or four teaspoons bleach per quart of water. </a:t>
            </a:r>
          </a:p>
          <a:p>
            <a:endParaRPr lang="en-US" sz="1300" dirty="0"/>
          </a:p>
          <a:p>
            <a:r>
              <a:rPr lang="en-US" sz="1300" dirty="0"/>
              <a:t>Either immerse the complete block in the water/bleach mixture or fill the knife slots. Allow the bleach solution to sit in contact with the slots for one minute. Rinse the block and knife slots thoroughly with clean tap water and place the block upside down on a clean surface to air dry. To avoid mold and bacterial buildup, wash knives thoroughly after each use and let them dry completely before placing them in the knife block. Wash and sanitize the knife block monthly if used frequently.</a:t>
            </a:r>
            <a:endParaRPr lang="en-US" dirty="0"/>
          </a:p>
        </p:txBody>
      </p:sp>
      <p:sp>
        <p:nvSpPr>
          <p:cNvPr id="4" name="Slide Number Placeholder 3"/>
          <p:cNvSpPr>
            <a:spLocks noGrp="1"/>
          </p:cNvSpPr>
          <p:nvPr>
            <p:ph type="sldNum" sz="quarter" idx="5"/>
          </p:nvPr>
        </p:nvSpPr>
        <p:spPr/>
        <p:txBody>
          <a:bodyPr/>
          <a:lstStyle/>
          <a:p>
            <a:fld id="{AA5A4629-7786-4C64-81C7-79C061809BA2}" type="slidenum">
              <a:rPr lang="en-US" smtClean="0"/>
              <a:t>17</a:t>
            </a:fld>
            <a:endParaRPr lang="en-US" dirty="0"/>
          </a:p>
        </p:txBody>
      </p:sp>
    </p:spTree>
    <p:extLst>
      <p:ext uri="{BB962C8B-B14F-4D97-AF65-F5344CB8AC3E}">
        <p14:creationId xmlns:p14="http://schemas.microsoft.com/office/powerpoint/2010/main" val="139848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another study, the NSF </a:t>
            </a:r>
            <a:r>
              <a:rPr lang="en-US" sz="1300" dirty="0">
                <a:hlinkClick r:id="rId3"/>
              </a:rPr>
              <a:t>found</a:t>
            </a:r>
            <a:r>
              <a:rPr lang="en-US" sz="1300" dirty="0"/>
              <a:t> that more than 75% of sponges and dishrags harbored coliform bacteria — which includes </a:t>
            </a:r>
            <a:r>
              <a:rPr lang="en-US" sz="1300" i="1" dirty="0"/>
              <a:t>Salmonella</a:t>
            </a:r>
            <a:r>
              <a:rPr lang="en-US" sz="1300" dirty="0"/>
              <a:t> and </a:t>
            </a:r>
            <a:r>
              <a:rPr lang="en-US" sz="1300" i="1" dirty="0"/>
              <a:t>E. coli</a:t>
            </a:r>
            <a:r>
              <a:rPr lang="en-US" sz="1300" dirty="0"/>
              <a:t>. Most sponges also had yeast and mold, and </a:t>
            </a:r>
            <a:r>
              <a:rPr lang="en-US" sz="1300" i="1" dirty="0"/>
              <a:t>Staphylococcus aureus</a:t>
            </a:r>
            <a:r>
              <a:rPr lang="en-US" sz="1300" dirty="0"/>
              <a:t>, or staph, was present on sponges in 18% of households.</a:t>
            </a:r>
          </a:p>
          <a:p>
            <a:endParaRPr lang="en-US" sz="1300" dirty="0"/>
          </a:p>
          <a:p>
            <a:r>
              <a:rPr lang="en-US" sz="1300" dirty="0"/>
              <a:t>“Sponges pick up bacteria during the cleaning process and are typically not properly — or regularly — sanitized before their next use,” said Dr. Rob Donofrio, former Director of Microbiology at NSF.</a:t>
            </a:r>
          </a:p>
          <a:p>
            <a:r>
              <a:rPr lang="en-US" sz="1300" dirty="0"/>
              <a:t>“Sponges are also wet and damp, providing perfect conditions for bacteria to grow. Change out sponges often or microwave for about two minutes to kill bacteria, and launder dishrags in hot water.”</a:t>
            </a:r>
          </a:p>
          <a:p>
            <a:endParaRPr lang="en-US" sz="1300" dirty="0"/>
          </a:p>
          <a:p>
            <a:r>
              <a:rPr lang="en-US" sz="1300" dirty="0"/>
              <a:t>Give them a quick swipe with a sponge or rinse with water and they’re clean, right? Unfortunately, the sink and countertops in your kitchen are likely host to an array of bacteria. Countertops can pick up germs from produce and grocery bags.</a:t>
            </a:r>
          </a:p>
          <a:p>
            <a:endParaRPr lang="en-US" sz="1300" dirty="0"/>
          </a:p>
          <a:p>
            <a:r>
              <a:rPr lang="en-US" sz="1300" dirty="0"/>
              <a:t>The NCF found that about a third of the countertops swabbed had coliform bacteria. Using a dirty sponge to wipe them down also spreads bacteria around. Kitchen sinks offer a fertile breeding ground for bacteria, too, since they can feed off leftover food particles. The NCF recommends cleaning the sink once or twice a week with a disinfectant.</a:t>
            </a:r>
          </a:p>
          <a:p>
            <a:endParaRPr lang="en-US" sz="1300" dirty="0"/>
          </a:p>
          <a:p>
            <a:r>
              <a:rPr lang="en-US" dirty="0"/>
              <a:t>COFFEE MAKER — Being dark and damp, this is a prime location for bacteria and mold to hide. Fill the machine with up to four cups of vinegar in the tank and let it stand for 30 minutes. Run a cycle with the vinegar, followed by two or three cycles with water until the vinegar smell diminishes.</a:t>
            </a:r>
          </a:p>
          <a:p>
            <a:endParaRPr lang="en-US" sz="1300" dirty="0"/>
          </a:p>
          <a:p>
            <a:r>
              <a:rPr lang="en-US" dirty="0"/>
              <a:t>KITCHEN STOVE — Often overlooked, they are often in contact with contaminated hands and food. Once a week, remove all the buttons and soak them in hot, soapy water — rinse them well and let dry. </a:t>
            </a:r>
          </a:p>
          <a:p>
            <a:endParaRPr lang="en-US" dirty="0"/>
          </a:p>
          <a:p>
            <a:r>
              <a:rPr lang="en-US" dirty="0"/>
              <a:t>BATHTUB AND SHOWER — Twenty-six percent of baths and showers harbor a bacteria called </a:t>
            </a:r>
            <a:r>
              <a:rPr lang="en-US" i="1" dirty="0"/>
              <a:t>staphylococci </a:t>
            </a:r>
            <a:r>
              <a:rPr lang="en-US" dirty="0"/>
              <a:t>— compared to the 6% found in garbage cans. Clean with hot water to remove anything from the drain, and make sure to disinfect regularly. </a:t>
            </a:r>
          </a:p>
          <a:p>
            <a:endParaRPr lang="en-US" dirty="0"/>
          </a:p>
          <a:p>
            <a:r>
              <a:rPr lang="en-US" dirty="0"/>
              <a:t>ANIMAL FOOD DISH — Animals often carry germs without our knowledge, especially through their saliva. Food dishes should be washed daily — either in the dishwasher or by hand with hot, soapy water. </a:t>
            </a:r>
          </a:p>
          <a:p>
            <a:endParaRPr lang="en-US" dirty="0"/>
          </a:p>
          <a:p>
            <a:endParaRPr lang="en-US" sz="1300" dirty="0"/>
          </a:p>
          <a:p>
            <a:endParaRPr lang="en-US" sz="1300" dirty="0"/>
          </a:p>
          <a:p>
            <a:endParaRPr lang="en-US" sz="1300" dirty="0"/>
          </a:p>
          <a:p>
            <a:endParaRPr lang="en-US" dirty="0"/>
          </a:p>
        </p:txBody>
      </p:sp>
      <p:sp>
        <p:nvSpPr>
          <p:cNvPr id="4" name="Slide Number Placeholder 3"/>
          <p:cNvSpPr>
            <a:spLocks noGrp="1"/>
          </p:cNvSpPr>
          <p:nvPr>
            <p:ph type="sldNum" sz="quarter" idx="5"/>
          </p:nvPr>
        </p:nvSpPr>
        <p:spPr/>
        <p:txBody>
          <a:bodyPr/>
          <a:lstStyle/>
          <a:p>
            <a:fld id="{AA5A4629-7786-4C64-81C7-79C061809BA2}" type="slidenum">
              <a:rPr lang="en-US" smtClean="0"/>
              <a:t>18</a:t>
            </a:fld>
            <a:endParaRPr lang="en-US" dirty="0"/>
          </a:p>
        </p:txBody>
      </p:sp>
    </p:spTree>
    <p:extLst>
      <p:ext uri="{BB962C8B-B14F-4D97-AF65-F5344CB8AC3E}">
        <p14:creationId xmlns:p14="http://schemas.microsoft.com/office/powerpoint/2010/main" val="2315884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NSF’s 2013 germ study found germs on many everyday kitchen appliances and tools that come in direct contact with food </a:t>
            </a:r>
            <a:r>
              <a:rPr lang="en-US" dirty="0"/>
              <a:t>— </a:t>
            </a:r>
            <a:r>
              <a:rPr lang="en-US" sz="1300" dirty="0"/>
              <a:t>especially raw produce, meat, poultry, seafood and ready-to-eat items. While many germ study individuals correctly identified items that they thought would harbor the most germs, the study revealed that they are not always cleaning them sufficiently to prevent illness. </a:t>
            </a:r>
          </a:p>
          <a:p>
            <a:endParaRPr lang="en-US" sz="1300" dirty="0"/>
          </a:p>
          <a:p>
            <a:r>
              <a:rPr lang="en-US" sz="1300" dirty="0"/>
              <a:t>These findings are most concerning for households with at-risk populations, such as children, pregnant women, the elderly, or those with a compromised immune system (from illness). The lesson we can all learn as consumers is to follow manufacturer’s directions when it comes to cleaning and sanitizing kitchen tools and appliances.</a:t>
            </a:r>
          </a:p>
          <a:p>
            <a:endParaRPr lang="en-US" dirty="0"/>
          </a:p>
        </p:txBody>
      </p:sp>
      <p:sp>
        <p:nvSpPr>
          <p:cNvPr id="4" name="Slide Number Placeholder 3"/>
          <p:cNvSpPr>
            <a:spLocks noGrp="1"/>
          </p:cNvSpPr>
          <p:nvPr>
            <p:ph type="sldNum" sz="quarter" idx="5"/>
          </p:nvPr>
        </p:nvSpPr>
        <p:spPr/>
        <p:txBody>
          <a:bodyPr/>
          <a:lstStyle/>
          <a:p>
            <a:fld id="{AA5A4629-7786-4C64-81C7-79C061809BA2}" type="slidenum">
              <a:rPr lang="en-US" smtClean="0"/>
              <a:t>19</a:t>
            </a:fld>
            <a:endParaRPr lang="en-US" dirty="0"/>
          </a:p>
        </p:txBody>
      </p:sp>
    </p:spTree>
    <p:extLst>
      <p:ext uri="{BB962C8B-B14F-4D97-AF65-F5344CB8AC3E}">
        <p14:creationId xmlns:p14="http://schemas.microsoft.com/office/powerpoint/2010/main" val="27747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A4629-7786-4C64-81C7-79C061809BA2}" type="slidenum">
              <a:rPr lang="en-US" smtClean="0"/>
              <a:t>2</a:t>
            </a:fld>
            <a:endParaRPr lang="en-US" dirty="0"/>
          </a:p>
        </p:txBody>
      </p:sp>
    </p:spTree>
    <p:extLst>
      <p:ext uri="{BB962C8B-B14F-4D97-AF65-F5344CB8AC3E}">
        <p14:creationId xmlns:p14="http://schemas.microsoft.com/office/powerpoint/2010/main" val="255564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estimates that each year roughly 1 in 6 Americans (or 48 million people) get sick, 128,000 are hospitalized, and 3,000 die of foodborne diseases. </a:t>
            </a:r>
          </a:p>
        </p:txBody>
      </p:sp>
      <p:sp>
        <p:nvSpPr>
          <p:cNvPr id="4" name="Slide Number Placeholder 3"/>
          <p:cNvSpPr>
            <a:spLocks noGrp="1"/>
          </p:cNvSpPr>
          <p:nvPr>
            <p:ph type="sldNum" sz="quarter" idx="10"/>
          </p:nvPr>
        </p:nvSpPr>
        <p:spPr/>
        <p:txBody>
          <a:bodyPr/>
          <a:lstStyle/>
          <a:p>
            <a:fld id="{89D9F8E4-B371-454B-AC72-663CCBA34E5A}" type="slidenum">
              <a:rPr lang="en-US" smtClean="0"/>
              <a:t>3</a:t>
            </a:fld>
            <a:endParaRPr lang="en-US" dirty="0"/>
          </a:p>
        </p:txBody>
      </p:sp>
    </p:spTree>
    <p:extLst>
      <p:ext uri="{BB962C8B-B14F-4D97-AF65-F5344CB8AC3E}">
        <p14:creationId xmlns:p14="http://schemas.microsoft.com/office/powerpoint/2010/main" val="371116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poisoning symptoms may range from mild to severe and may differ depending on the germ swallowed. The most common symptoms of food poisoning are:</a:t>
            </a:r>
          </a:p>
          <a:p>
            <a:pPr marL="181240" indent="-181240">
              <a:buFont typeface="Arial" panose="020B0604020202020204" pitchFamily="34" charset="0"/>
              <a:buChar char="•"/>
            </a:pPr>
            <a:r>
              <a:rPr lang="en-US" dirty="0"/>
              <a:t>Upset stomach</a:t>
            </a:r>
          </a:p>
          <a:p>
            <a:pPr marL="181240" indent="-181240">
              <a:buFont typeface="Arial" panose="020B0604020202020204" pitchFamily="34" charset="0"/>
              <a:buChar char="•"/>
            </a:pPr>
            <a:r>
              <a:rPr lang="en-US" dirty="0"/>
              <a:t>Stomach cramps</a:t>
            </a:r>
          </a:p>
          <a:p>
            <a:pPr marL="181240" indent="-181240">
              <a:buFont typeface="Arial" panose="020B0604020202020204" pitchFamily="34" charset="0"/>
              <a:buChar char="•"/>
            </a:pPr>
            <a:r>
              <a:rPr lang="en-US" dirty="0"/>
              <a:t>Nausea</a:t>
            </a:r>
          </a:p>
          <a:p>
            <a:pPr marL="181240" indent="-181240">
              <a:buFont typeface="Arial" panose="020B0604020202020204" pitchFamily="34" charset="0"/>
              <a:buChar char="•"/>
            </a:pPr>
            <a:r>
              <a:rPr lang="en-US" dirty="0"/>
              <a:t>Vomiting</a:t>
            </a:r>
          </a:p>
          <a:p>
            <a:pPr marL="181240" indent="-181240">
              <a:buFont typeface="Arial" panose="020B0604020202020204" pitchFamily="34" charset="0"/>
              <a:buChar char="•"/>
            </a:pPr>
            <a:r>
              <a:rPr lang="en-US" dirty="0"/>
              <a:t>Diarrhea</a:t>
            </a:r>
          </a:p>
          <a:p>
            <a:pPr marL="181240" indent="-181240">
              <a:buFont typeface="Arial" panose="020B0604020202020204" pitchFamily="34" charset="0"/>
              <a:buChar char="•"/>
            </a:pPr>
            <a:r>
              <a:rPr lang="en-US" dirty="0"/>
              <a:t>Fever</a:t>
            </a:r>
          </a:p>
          <a:p>
            <a:endParaRPr lang="en-US" dirty="0"/>
          </a:p>
          <a:p>
            <a:r>
              <a:rPr lang="en-US" dirty="0"/>
              <a:t>After you consume a contaminated food or drink, it may take hours or days before you develop symptoms. If you experience symptoms of food poisoning, such as diarrhea or vomiting, drink plenty of fluids to prevent </a:t>
            </a:r>
            <a:r>
              <a:rPr lang="en-US"/>
              <a:t>dehydration.</a:t>
            </a:r>
            <a:endParaRPr lang="en-US" dirty="0"/>
          </a:p>
          <a:p>
            <a:r>
              <a:rPr lang="en-US" dirty="0"/>
              <a:t>When to See a Doctor for Food Poisoning</a:t>
            </a:r>
          </a:p>
          <a:p>
            <a:r>
              <a:rPr lang="en-US" dirty="0"/>
              <a:t>See your doctor or healthcare provider if you have symptoms that are severe, including:</a:t>
            </a:r>
          </a:p>
          <a:p>
            <a:pPr marL="181240" indent="-181240">
              <a:buFont typeface="Arial" panose="020B0604020202020204" pitchFamily="34" charset="0"/>
              <a:buChar char="•"/>
            </a:pPr>
            <a:r>
              <a:rPr lang="en-US" dirty="0"/>
              <a:t>Bloody stools</a:t>
            </a:r>
          </a:p>
          <a:p>
            <a:pPr marL="181240" indent="-181240">
              <a:buFont typeface="Arial" panose="020B0604020202020204" pitchFamily="34" charset="0"/>
              <a:buChar char="•"/>
            </a:pPr>
            <a:r>
              <a:rPr lang="en-US" dirty="0"/>
              <a:t>High fever (temperature over 102°F, measured orally)</a:t>
            </a:r>
          </a:p>
          <a:p>
            <a:pPr marL="181240" indent="-181240">
              <a:buFont typeface="Arial" panose="020B0604020202020204" pitchFamily="34" charset="0"/>
              <a:buChar char="•"/>
            </a:pPr>
            <a:r>
              <a:rPr lang="en-US" dirty="0"/>
              <a:t>Frequent vomiting that prevents keeping liquids down (which can lead to dehydration)</a:t>
            </a:r>
          </a:p>
          <a:p>
            <a:pPr marL="181240" indent="-181240">
              <a:buFont typeface="Arial" panose="020B0604020202020204" pitchFamily="34" charset="0"/>
              <a:buChar char="•"/>
            </a:pPr>
            <a:r>
              <a:rPr lang="en-US" dirty="0"/>
              <a:t>Signs of dehydration, including little or no urination, a very dry mouth and throat, or feeling dizzy when standing up</a:t>
            </a:r>
          </a:p>
          <a:p>
            <a:pPr marL="181240" indent="-181240">
              <a:buFont typeface="Arial" panose="020B0604020202020204" pitchFamily="34" charset="0"/>
              <a:buChar char="•"/>
            </a:pPr>
            <a:r>
              <a:rPr lang="en-US" dirty="0"/>
              <a:t>Diarrhea that lasts more than three days</a:t>
            </a:r>
          </a:p>
        </p:txBody>
      </p:sp>
      <p:sp>
        <p:nvSpPr>
          <p:cNvPr id="4" name="Slide Number Placeholder 3"/>
          <p:cNvSpPr>
            <a:spLocks noGrp="1"/>
          </p:cNvSpPr>
          <p:nvPr>
            <p:ph type="sldNum" sz="quarter" idx="5"/>
          </p:nvPr>
        </p:nvSpPr>
        <p:spPr/>
        <p:txBody>
          <a:bodyPr/>
          <a:lstStyle/>
          <a:p>
            <a:fld id="{AA5A4629-7786-4C64-81C7-79C061809BA2}" type="slidenum">
              <a:rPr lang="en-US" smtClean="0"/>
              <a:t>4</a:t>
            </a:fld>
            <a:endParaRPr lang="en-US" dirty="0"/>
          </a:p>
        </p:txBody>
      </p:sp>
    </p:spTree>
    <p:extLst>
      <p:ext uri="{BB962C8B-B14F-4D97-AF65-F5344CB8AC3E}">
        <p14:creationId xmlns:p14="http://schemas.microsoft.com/office/powerpoint/2010/main" val="281374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(FBI = Foodborne Illness)</a:t>
            </a:r>
          </a:p>
          <a:p>
            <a:endParaRPr lang="en-US" dirty="0"/>
          </a:p>
          <a:p>
            <a:r>
              <a:rPr lang="en-US" dirty="0"/>
              <a:t>There are 31 pathogens known to cause foodborne illness. Many of these pathogens are tracked by public health systems that track diseases and outbreaks. Eight of these known pathogens account for most illnesses, hospitalizations, and deaths. </a:t>
            </a:r>
          </a:p>
          <a:p>
            <a:endParaRPr lang="en-US" dirty="0"/>
          </a:p>
          <a:p>
            <a:r>
              <a:rPr lang="en-US" dirty="0"/>
              <a:t>Salmonella-non Typhoidal and Norovirus account for most of the illnesses resulting in hospitalizations. Salmonella and Toxoplasma gondii are the top two causing death in the U.S. </a:t>
            </a:r>
          </a:p>
          <a:p>
            <a:endParaRPr lang="en-US" dirty="0"/>
          </a:p>
          <a:p>
            <a:r>
              <a:rPr lang="en-US" sz="1300" dirty="0"/>
              <a:t>The </a:t>
            </a:r>
            <a:r>
              <a:rPr lang="en-US" sz="1300" b="1" dirty="0"/>
              <a:t>top five germs</a:t>
            </a:r>
            <a:r>
              <a:rPr lang="en-US" sz="1300" dirty="0"/>
              <a:t> that cause illnesses from food eaten in the United States are:</a:t>
            </a:r>
          </a:p>
          <a:p>
            <a:pPr marL="181240" indent="-181240">
              <a:buFont typeface="Arial" panose="020B0604020202020204" pitchFamily="34" charset="0"/>
              <a:buChar char="•"/>
            </a:pPr>
            <a:r>
              <a:rPr lang="en-US" sz="1300" u="sng" dirty="0">
                <a:hlinkClick r:id="rId3"/>
              </a:rPr>
              <a:t>Norovirus</a:t>
            </a:r>
            <a:endParaRPr lang="en-US" sz="1300" dirty="0"/>
          </a:p>
          <a:p>
            <a:pPr marL="181240" indent="-181240">
              <a:buFont typeface="Arial" panose="020B0604020202020204" pitchFamily="34" charset="0"/>
              <a:buChar char="•"/>
            </a:pPr>
            <a:r>
              <a:rPr lang="en-US" sz="1300" i="1" u="sng" dirty="0">
                <a:hlinkClick r:id="rId4"/>
              </a:rPr>
              <a:t>Salmonella</a:t>
            </a:r>
            <a:endParaRPr lang="en-US" sz="1300" dirty="0"/>
          </a:p>
          <a:p>
            <a:pPr marL="181240" indent="-181240">
              <a:buFont typeface="Arial" panose="020B0604020202020204" pitchFamily="34" charset="0"/>
              <a:buChar char="•"/>
            </a:pPr>
            <a:r>
              <a:rPr lang="en-US" sz="1300" i="1" u="sng" dirty="0">
                <a:hlinkClick r:id="rId5"/>
              </a:rPr>
              <a:t>Clostridium perfringens</a:t>
            </a:r>
            <a:endParaRPr lang="en-US" sz="1300" dirty="0"/>
          </a:p>
          <a:p>
            <a:pPr marL="181240" indent="-181240">
              <a:buFont typeface="Arial" panose="020B0604020202020204" pitchFamily="34" charset="0"/>
              <a:buChar char="•"/>
            </a:pPr>
            <a:r>
              <a:rPr lang="en-US" sz="1300" i="1" u="sng" dirty="0">
                <a:hlinkClick r:id="rId6"/>
              </a:rPr>
              <a:t>Campylobacter</a:t>
            </a:r>
            <a:endParaRPr lang="en-US" sz="1300" dirty="0"/>
          </a:p>
          <a:p>
            <a:pPr marL="181240" indent="-181240">
              <a:buFont typeface="Arial" panose="020B0604020202020204" pitchFamily="34" charset="0"/>
              <a:buChar char="•"/>
            </a:pPr>
            <a:r>
              <a:rPr lang="en-US" sz="1300" i="1" u="sng" dirty="0">
                <a:hlinkClick r:id="rId7"/>
              </a:rPr>
              <a:t>Staphylococcus aureus</a:t>
            </a:r>
            <a:r>
              <a:rPr lang="en-US" sz="1300" dirty="0"/>
              <a:t> (Staph)</a:t>
            </a:r>
          </a:p>
          <a:p>
            <a:endParaRPr lang="en-US" dirty="0"/>
          </a:p>
        </p:txBody>
      </p:sp>
      <p:sp>
        <p:nvSpPr>
          <p:cNvPr id="4" name="Slide Number Placeholder 3"/>
          <p:cNvSpPr>
            <a:spLocks noGrp="1"/>
          </p:cNvSpPr>
          <p:nvPr>
            <p:ph type="sldNum" sz="quarter" idx="10"/>
          </p:nvPr>
        </p:nvSpPr>
        <p:spPr/>
        <p:txBody>
          <a:bodyPr/>
          <a:lstStyle/>
          <a:p>
            <a:pPr defTabSz="966612">
              <a:defRPr/>
            </a:pPr>
            <a:fld id="{89D9F8E4-B371-454B-AC72-663CCBA34E5A}" type="slidenum">
              <a:rPr lang="en-US">
                <a:solidFill>
                  <a:prstClr val="black"/>
                </a:solidFill>
                <a:latin typeface="Calibri"/>
              </a:rPr>
              <a:pPr defTabSz="966612">
                <a:defRPr/>
              </a:pPr>
              <a:t>5</a:t>
            </a:fld>
            <a:endParaRPr lang="en-US" dirty="0">
              <a:solidFill>
                <a:prstClr val="black"/>
              </a:solidFill>
              <a:latin typeface="Calibri"/>
            </a:endParaRPr>
          </a:p>
        </p:txBody>
      </p:sp>
    </p:spTree>
    <p:extLst>
      <p:ext uri="{BB962C8B-B14F-4D97-AF65-F5344CB8AC3E}">
        <p14:creationId xmlns:p14="http://schemas.microsoft.com/office/powerpoint/2010/main" val="250742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on this chart that produce contributes to the most illnesses at 46%, and about a quarter (23%) of all deaths. Meat and poultry cause 22% of illness, while causing 29% of deaths. Dairy and eggs cause 20% of illnesses and 15% of deaths, while fish and shellfish cause 6.1 % of illnesses and 6.4% of deaths. </a:t>
            </a:r>
          </a:p>
        </p:txBody>
      </p:sp>
      <p:sp>
        <p:nvSpPr>
          <p:cNvPr id="4" name="Slide Number Placeholder 3"/>
          <p:cNvSpPr>
            <a:spLocks noGrp="1"/>
          </p:cNvSpPr>
          <p:nvPr>
            <p:ph type="sldNum" sz="quarter" idx="5"/>
          </p:nvPr>
        </p:nvSpPr>
        <p:spPr/>
        <p:txBody>
          <a:bodyPr/>
          <a:lstStyle/>
          <a:p>
            <a:fld id="{AA5A4629-7786-4C64-81C7-79C061809BA2}" type="slidenum">
              <a:rPr lang="en-US" smtClean="0"/>
              <a:t>6</a:t>
            </a:fld>
            <a:endParaRPr lang="en-US" dirty="0"/>
          </a:p>
        </p:txBody>
      </p:sp>
    </p:spTree>
    <p:extLst>
      <p:ext uri="{BB962C8B-B14F-4D97-AF65-F5344CB8AC3E}">
        <p14:creationId xmlns:p14="http://schemas.microsoft.com/office/powerpoint/2010/main" val="1335077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Twenty-one percent of U.S. outbreaks of foodborne illness with a known single setting resulted from food consumed in a private home, compared with 48% that stemmed from food eaten in a restaurant or deli, according to CDC statistics for 2009-10. Now, let’s look at where in the home causes of foodborne illnesses can hide. </a:t>
            </a:r>
          </a:p>
          <a:p>
            <a:endParaRPr lang="en-US" dirty="0"/>
          </a:p>
        </p:txBody>
      </p:sp>
      <p:sp>
        <p:nvSpPr>
          <p:cNvPr id="4" name="Slide Number Placeholder 3"/>
          <p:cNvSpPr>
            <a:spLocks noGrp="1"/>
          </p:cNvSpPr>
          <p:nvPr>
            <p:ph type="sldNum" sz="quarter" idx="5"/>
          </p:nvPr>
        </p:nvSpPr>
        <p:spPr/>
        <p:txBody>
          <a:bodyPr/>
          <a:lstStyle/>
          <a:p>
            <a:fld id="{AA5A4629-7786-4C64-81C7-79C061809BA2}" type="slidenum">
              <a:rPr lang="en-US" smtClean="0"/>
              <a:t>7</a:t>
            </a:fld>
            <a:endParaRPr lang="en-US" dirty="0"/>
          </a:p>
        </p:txBody>
      </p:sp>
    </p:spTree>
    <p:extLst>
      <p:ext uri="{BB962C8B-B14F-4D97-AF65-F5344CB8AC3E}">
        <p14:creationId xmlns:p14="http://schemas.microsoft.com/office/powerpoint/2010/main" val="404077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 part of its 2013 NSF International Germ Study, NSF's microbiology team analyzed several kitchen appliances and tools for the presence of foodborne pathogens. This study reveals what common kitchen appliances and tools used to store and prepare food can harbor organisms, which cause foodborne illness if not cleaned properly.</a:t>
            </a:r>
            <a:endParaRPr lang="en-US" dirty="0"/>
          </a:p>
        </p:txBody>
      </p:sp>
      <p:sp>
        <p:nvSpPr>
          <p:cNvPr id="4" name="Slide Number Placeholder 3"/>
          <p:cNvSpPr>
            <a:spLocks noGrp="1"/>
          </p:cNvSpPr>
          <p:nvPr>
            <p:ph type="sldNum" sz="quarter" idx="5"/>
          </p:nvPr>
        </p:nvSpPr>
        <p:spPr/>
        <p:txBody>
          <a:bodyPr/>
          <a:lstStyle/>
          <a:p>
            <a:fld id="{AA5A4629-7786-4C64-81C7-79C061809BA2}" type="slidenum">
              <a:rPr lang="en-US" smtClean="0"/>
              <a:t>8</a:t>
            </a:fld>
            <a:endParaRPr lang="en-US" dirty="0"/>
          </a:p>
        </p:txBody>
      </p:sp>
    </p:spTree>
    <p:extLst>
      <p:ext uri="{BB962C8B-B14F-4D97-AF65-F5344CB8AC3E}">
        <p14:creationId xmlns:p14="http://schemas.microsoft.com/office/powerpoint/2010/main" val="406643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surfaces tested, 36% of those items tested positive for E. Coli, 36% tested positive for Salmonella, 14% tested positive for Listeria, and 43% of tested surfaces tested positive for yeasts and molds. </a:t>
            </a:r>
          </a:p>
        </p:txBody>
      </p:sp>
      <p:sp>
        <p:nvSpPr>
          <p:cNvPr id="4" name="Slide Number Placeholder 3"/>
          <p:cNvSpPr>
            <a:spLocks noGrp="1"/>
          </p:cNvSpPr>
          <p:nvPr>
            <p:ph type="sldNum" sz="quarter" idx="5"/>
          </p:nvPr>
        </p:nvSpPr>
        <p:spPr/>
        <p:txBody>
          <a:bodyPr/>
          <a:lstStyle/>
          <a:p>
            <a:fld id="{AA5A4629-7786-4C64-81C7-79C061809BA2}" type="slidenum">
              <a:rPr lang="en-US" smtClean="0"/>
              <a:t>9</a:t>
            </a:fld>
            <a:endParaRPr lang="en-US" dirty="0"/>
          </a:p>
        </p:txBody>
      </p:sp>
    </p:spTree>
    <p:extLst>
      <p:ext uri="{BB962C8B-B14F-4D97-AF65-F5344CB8AC3E}">
        <p14:creationId xmlns:p14="http://schemas.microsoft.com/office/powerpoint/2010/main" val="260919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16FB-E8D0-4E13-9CC8-40397E7AB9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323449-405C-48CC-92D4-FDFC751A9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BB3266-0322-41E6-972A-0C9CAB6C7BAB}"/>
              </a:ext>
            </a:extLst>
          </p:cNvPr>
          <p:cNvSpPr>
            <a:spLocks noGrp="1"/>
          </p:cNvSpPr>
          <p:nvPr>
            <p:ph type="dt" sz="half" idx="10"/>
          </p:nvPr>
        </p:nvSpPr>
        <p:spPr/>
        <p:txBody>
          <a:bodyPr/>
          <a:lstStyle/>
          <a:p>
            <a:fld id="{30318AD3-C857-4321-B10A-748696F18761}" type="datetimeFigureOut">
              <a:rPr lang="en-US" smtClean="0"/>
              <a:t>8/26/2020</a:t>
            </a:fld>
            <a:endParaRPr lang="en-US" dirty="0"/>
          </a:p>
        </p:txBody>
      </p:sp>
      <p:sp>
        <p:nvSpPr>
          <p:cNvPr id="5" name="Footer Placeholder 4">
            <a:extLst>
              <a:ext uri="{FF2B5EF4-FFF2-40B4-BE49-F238E27FC236}">
                <a16:creationId xmlns:a16="http://schemas.microsoft.com/office/drawing/2014/main" id="{5FEFA9BE-CF9F-41B1-A549-B6622BCFEE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FBC7C2-BF16-47C1-A0A1-9B4403907ADB}"/>
              </a:ext>
            </a:extLst>
          </p:cNvPr>
          <p:cNvSpPr>
            <a:spLocks noGrp="1"/>
          </p:cNvSpPr>
          <p:nvPr>
            <p:ph type="sldNum" sz="quarter" idx="12"/>
          </p:nvPr>
        </p:nvSpPr>
        <p:spPr/>
        <p:txBody>
          <a:bodyPr/>
          <a:lstStyle/>
          <a:p>
            <a:fld id="{449DA9D0-690D-44C0-AFD9-3340CE6B6B33}" type="slidenum">
              <a:rPr lang="en-US" smtClean="0"/>
              <a:t>‹#›</a:t>
            </a:fld>
            <a:endParaRPr lang="en-US" dirty="0"/>
          </a:p>
        </p:txBody>
      </p:sp>
    </p:spTree>
    <p:extLst>
      <p:ext uri="{BB962C8B-B14F-4D97-AF65-F5344CB8AC3E}">
        <p14:creationId xmlns:p14="http://schemas.microsoft.com/office/powerpoint/2010/main" val="114185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BA48-4787-49A0-B3B5-951CBD63C1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047F6B-F47E-44A8-A03B-1DB8E3CB8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D813B-05F2-476E-9E45-5D692E70D97E}"/>
              </a:ext>
            </a:extLst>
          </p:cNvPr>
          <p:cNvSpPr>
            <a:spLocks noGrp="1"/>
          </p:cNvSpPr>
          <p:nvPr>
            <p:ph type="dt" sz="half" idx="10"/>
          </p:nvPr>
        </p:nvSpPr>
        <p:spPr/>
        <p:txBody>
          <a:bodyPr/>
          <a:lstStyle/>
          <a:p>
            <a:fld id="{30318AD3-C857-4321-B10A-748696F18761}" type="datetimeFigureOut">
              <a:rPr lang="en-US" smtClean="0"/>
              <a:t>8/26/2020</a:t>
            </a:fld>
            <a:endParaRPr lang="en-US" dirty="0"/>
          </a:p>
        </p:txBody>
      </p:sp>
      <p:sp>
        <p:nvSpPr>
          <p:cNvPr id="5" name="Footer Placeholder 4">
            <a:extLst>
              <a:ext uri="{FF2B5EF4-FFF2-40B4-BE49-F238E27FC236}">
                <a16:creationId xmlns:a16="http://schemas.microsoft.com/office/drawing/2014/main" id="{8813CFFA-904A-4C46-B376-A0FA22DC0B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B8F173-7160-4627-A321-05C6B2A3D0C9}"/>
              </a:ext>
            </a:extLst>
          </p:cNvPr>
          <p:cNvSpPr>
            <a:spLocks noGrp="1"/>
          </p:cNvSpPr>
          <p:nvPr>
            <p:ph type="sldNum" sz="quarter" idx="12"/>
          </p:nvPr>
        </p:nvSpPr>
        <p:spPr/>
        <p:txBody>
          <a:bodyPr/>
          <a:lstStyle/>
          <a:p>
            <a:fld id="{449DA9D0-690D-44C0-AFD9-3340CE6B6B33}" type="slidenum">
              <a:rPr lang="en-US" smtClean="0"/>
              <a:t>‹#›</a:t>
            </a:fld>
            <a:endParaRPr lang="en-US" dirty="0"/>
          </a:p>
        </p:txBody>
      </p:sp>
    </p:spTree>
    <p:extLst>
      <p:ext uri="{BB962C8B-B14F-4D97-AF65-F5344CB8AC3E}">
        <p14:creationId xmlns:p14="http://schemas.microsoft.com/office/powerpoint/2010/main" val="250099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69384A-368D-4A47-BA64-F3A0E4794C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DCB465-E2AF-4171-97D4-12BF335F5F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7BAD8-039E-4B7A-BD5A-92DAC5BA7707}"/>
              </a:ext>
            </a:extLst>
          </p:cNvPr>
          <p:cNvSpPr>
            <a:spLocks noGrp="1"/>
          </p:cNvSpPr>
          <p:nvPr>
            <p:ph type="dt" sz="half" idx="10"/>
          </p:nvPr>
        </p:nvSpPr>
        <p:spPr/>
        <p:txBody>
          <a:bodyPr/>
          <a:lstStyle/>
          <a:p>
            <a:fld id="{30318AD3-C857-4321-B10A-748696F18761}" type="datetimeFigureOut">
              <a:rPr lang="en-US" smtClean="0"/>
              <a:t>8/26/2020</a:t>
            </a:fld>
            <a:endParaRPr lang="en-US" dirty="0"/>
          </a:p>
        </p:txBody>
      </p:sp>
      <p:sp>
        <p:nvSpPr>
          <p:cNvPr id="5" name="Footer Placeholder 4">
            <a:extLst>
              <a:ext uri="{FF2B5EF4-FFF2-40B4-BE49-F238E27FC236}">
                <a16:creationId xmlns:a16="http://schemas.microsoft.com/office/drawing/2014/main" id="{9BB70BAF-4650-4597-855D-7AFCB8E821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B4B7E2-974A-4237-9683-70D32936AB07}"/>
              </a:ext>
            </a:extLst>
          </p:cNvPr>
          <p:cNvSpPr>
            <a:spLocks noGrp="1"/>
          </p:cNvSpPr>
          <p:nvPr>
            <p:ph type="sldNum" sz="quarter" idx="12"/>
          </p:nvPr>
        </p:nvSpPr>
        <p:spPr/>
        <p:txBody>
          <a:bodyPr/>
          <a:lstStyle/>
          <a:p>
            <a:fld id="{449DA9D0-690D-44C0-AFD9-3340CE6B6B33}" type="slidenum">
              <a:rPr lang="en-US" smtClean="0"/>
              <a:t>‹#›</a:t>
            </a:fld>
            <a:endParaRPr lang="en-US" dirty="0"/>
          </a:p>
        </p:txBody>
      </p:sp>
    </p:spTree>
    <p:extLst>
      <p:ext uri="{BB962C8B-B14F-4D97-AF65-F5344CB8AC3E}">
        <p14:creationId xmlns:p14="http://schemas.microsoft.com/office/powerpoint/2010/main" val="3231827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1F6FE535-1182-47C6-8F0D-CBCF59CFB97E}" type="slidenum">
              <a:rPr lang="en-US"/>
              <a:pPr/>
              <a:t>‹#›</a:t>
            </a:fld>
            <a:endParaRPr lang="en-US" dirty="0"/>
          </a:p>
        </p:txBody>
      </p:sp>
    </p:spTree>
    <p:extLst>
      <p:ext uri="{BB962C8B-B14F-4D97-AF65-F5344CB8AC3E}">
        <p14:creationId xmlns:p14="http://schemas.microsoft.com/office/powerpoint/2010/main" val="92227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656C68-D02A-4C21-BD00-DB479F96BB16}"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BBB17-C3ED-4A6E-9865-FF0B74503527}" type="slidenum">
              <a:rPr lang="en-US" smtClean="0"/>
              <a:t>‹#›</a:t>
            </a:fld>
            <a:endParaRPr lang="en-US" dirty="0"/>
          </a:p>
        </p:txBody>
      </p:sp>
    </p:spTree>
    <p:extLst>
      <p:ext uri="{BB962C8B-B14F-4D97-AF65-F5344CB8AC3E}">
        <p14:creationId xmlns:p14="http://schemas.microsoft.com/office/powerpoint/2010/main" val="4282038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A656C68-D02A-4C21-BD00-DB479F96BB16}"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BBB17-C3ED-4A6E-9865-FF0B74503527}" type="slidenum">
              <a:rPr lang="en-US" smtClean="0"/>
              <a:t>‹#›</a:t>
            </a:fld>
            <a:endParaRPr lang="en-US" dirty="0"/>
          </a:p>
        </p:txBody>
      </p:sp>
    </p:spTree>
    <p:extLst>
      <p:ext uri="{BB962C8B-B14F-4D97-AF65-F5344CB8AC3E}">
        <p14:creationId xmlns:p14="http://schemas.microsoft.com/office/powerpoint/2010/main" val="607321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656C68-D02A-4C21-BD00-DB479F96BB16}"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BBB17-C3ED-4A6E-9865-FF0B74503527}" type="slidenum">
              <a:rPr lang="en-US" smtClean="0"/>
              <a:t>‹#›</a:t>
            </a:fld>
            <a:endParaRPr lang="en-US" dirty="0"/>
          </a:p>
        </p:txBody>
      </p:sp>
    </p:spTree>
    <p:extLst>
      <p:ext uri="{BB962C8B-B14F-4D97-AF65-F5344CB8AC3E}">
        <p14:creationId xmlns:p14="http://schemas.microsoft.com/office/powerpoint/2010/main" val="378133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656C68-D02A-4C21-BD00-DB479F96BB16}"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BBB17-C3ED-4A6E-9865-FF0B74503527}" type="slidenum">
              <a:rPr lang="en-US" smtClean="0"/>
              <a:t>‹#›</a:t>
            </a:fld>
            <a:endParaRPr lang="en-US" dirty="0"/>
          </a:p>
        </p:txBody>
      </p:sp>
    </p:spTree>
    <p:extLst>
      <p:ext uri="{BB962C8B-B14F-4D97-AF65-F5344CB8AC3E}">
        <p14:creationId xmlns:p14="http://schemas.microsoft.com/office/powerpoint/2010/main" val="188056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656C68-D02A-4C21-BD00-DB479F96BB16}" type="datetimeFigureOut">
              <a:rPr lang="en-US" smtClean="0"/>
              <a:t>8/26/2020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EBBB17-C3ED-4A6E-9865-FF0B74503527}" type="slidenum">
              <a:rPr lang="en-US" smtClean="0"/>
              <a:t>‹#›</a:t>
            </a:fld>
            <a:endParaRPr lang="en-US" dirty="0"/>
          </a:p>
        </p:txBody>
      </p:sp>
    </p:spTree>
    <p:extLst>
      <p:ext uri="{BB962C8B-B14F-4D97-AF65-F5344CB8AC3E}">
        <p14:creationId xmlns:p14="http://schemas.microsoft.com/office/powerpoint/2010/main" val="3168046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656C68-D02A-4C21-BD00-DB479F96BB16}" type="datetimeFigureOut">
              <a:rPr lang="en-US" smtClean="0"/>
              <a:t>8/26/2020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EBBB17-C3ED-4A6E-9865-FF0B74503527}" type="slidenum">
              <a:rPr lang="en-US" smtClean="0"/>
              <a:t>‹#›</a:t>
            </a:fld>
            <a:endParaRPr lang="en-US" dirty="0"/>
          </a:p>
        </p:txBody>
      </p:sp>
    </p:spTree>
    <p:extLst>
      <p:ext uri="{BB962C8B-B14F-4D97-AF65-F5344CB8AC3E}">
        <p14:creationId xmlns:p14="http://schemas.microsoft.com/office/powerpoint/2010/main" val="302528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56C68-D02A-4C21-BD00-DB479F96BB16}" type="datetimeFigureOut">
              <a:rPr lang="en-US" smtClean="0"/>
              <a:t>8/26/2020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EBBB17-C3ED-4A6E-9865-FF0B74503527}" type="slidenum">
              <a:rPr lang="en-US" smtClean="0"/>
              <a:t>‹#›</a:t>
            </a:fld>
            <a:endParaRPr lang="en-US" dirty="0"/>
          </a:p>
        </p:txBody>
      </p:sp>
    </p:spTree>
    <p:extLst>
      <p:ext uri="{BB962C8B-B14F-4D97-AF65-F5344CB8AC3E}">
        <p14:creationId xmlns:p14="http://schemas.microsoft.com/office/powerpoint/2010/main" val="388907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A723-A248-4531-AC43-0C768648D8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A4CC1E-6628-4B02-9CC8-AC82B77A85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7C3D8-D43D-41A6-8C9F-457253EEDFB9}"/>
              </a:ext>
            </a:extLst>
          </p:cNvPr>
          <p:cNvSpPr>
            <a:spLocks noGrp="1"/>
          </p:cNvSpPr>
          <p:nvPr>
            <p:ph type="dt" sz="half" idx="10"/>
          </p:nvPr>
        </p:nvSpPr>
        <p:spPr/>
        <p:txBody>
          <a:bodyPr/>
          <a:lstStyle/>
          <a:p>
            <a:fld id="{30318AD3-C857-4321-B10A-748696F18761}" type="datetimeFigureOut">
              <a:rPr lang="en-US" smtClean="0"/>
              <a:t>8/26/2020</a:t>
            </a:fld>
            <a:endParaRPr lang="en-US" dirty="0"/>
          </a:p>
        </p:txBody>
      </p:sp>
      <p:sp>
        <p:nvSpPr>
          <p:cNvPr id="5" name="Footer Placeholder 4">
            <a:extLst>
              <a:ext uri="{FF2B5EF4-FFF2-40B4-BE49-F238E27FC236}">
                <a16:creationId xmlns:a16="http://schemas.microsoft.com/office/drawing/2014/main" id="{91EA9F93-6E55-4FAB-9A62-F1D8E1A99C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23D3CB-C9B9-433A-AE7D-3755AE40ACE7}"/>
              </a:ext>
            </a:extLst>
          </p:cNvPr>
          <p:cNvSpPr>
            <a:spLocks noGrp="1"/>
          </p:cNvSpPr>
          <p:nvPr>
            <p:ph type="sldNum" sz="quarter" idx="12"/>
          </p:nvPr>
        </p:nvSpPr>
        <p:spPr/>
        <p:txBody>
          <a:bodyPr/>
          <a:lstStyle/>
          <a:p>
            <a:fld id="{449DA9D0-690D-44C0-AFD9-3340CE6B6B33}" type="slidenum">
              <a:rPr lang="en-US" smtClean="0"/>
              <a:t>‹#›</a:t>
            </a:fld>
            <a:endParaRPr lang="en-US" dirty="0"/>
          </a:p>
        </p:txBody>
      </p:sp>
    </p:spTree>
    <p:extLst>
      <p:ext uri="{BB962C8B-B14F-4D97-AF65-F5344CB8AC3E}">
        <p14:creationId xmlns:p14="http://schemas.microsoft.com/office/powerpoint/2010/main" val="2017943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656C68-D02A-4C21-BD00-DB479F96BB16}"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BBB17-C3ED-4A6E-9865-FF0B74503527}" type="slidenum">
              <a:rPr lang="en-US" smtClean="0"/>
              <a:t>‹#›</a:t>
            </a:fld>
            <a:endParaRPr lang="en-US" dirty="0"/>
          </a:p>
        </p:txBody>
      </p:sp>
    </p:spTree>
    <p:extLst>
      <p:ext uri="{BB962C8B-B14F-4D97-AF65-F5344CB8AC3E}">
        <p14:creationId xmlns:p14="http://schemas.microsoft.com/office/powerpoint/2010/main" val="472544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656C68-D02A-4C21-BD00-DB479F96BB16}"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BBB17-C3ED-4A6E-9865-FF0B74503527}" type="slidenum">
              <a:rPr lang="en-US" smtClean="0"/>
              <a:t>‹#›</a:t>
            </a:fld>
            <a:endParaRPr lang="en-US" dirty="0"/>
          </a:p>
        </p:txBody>
      </p:sp>
    </p:spTree>
    <p:extLst>
      <p:ext uri="{BB962C8B-B14F-4D97-AF65-F5344CB8AC3E}">
        <p14:creationId xmlns:p14="http://schemas.microsoft.com/office/powerpoint/2010/main" val="490585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656C68-D02A-4C21-BD00-DB479F96BB16}"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BBB17-C3ED-4A6E-9865-FF0B74503527}" type="slidenum">
              <a:rPr lang="en-US" smtClean="0"/>
              <a:t>‹#›</a:t>
            </a:fld>
            <a:endParaRPr lang="en-US" dirty="0"/>
          </a:p>
        </p:txBody>
      </p:sp>
    </p:spTree>
    <p:extLst>
      <p:ext uri="{BB962C8B-B14F-4D97-AF65-F5344CB8AC3E}">
        <p14:creationId xmlns:p14="http://schemas.microsoft.com/office/powerpoint/2010/main" val="2972061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656C68-D02A-4C21-BD00-DB479F96BB16}"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BBB17-C3ED-4A6E-9865-FF0B74503527}" type="slidenum">
              <a:rPr lang="en-US" smtClean="0"/>
              <a:t>‹#›</a:t>
            </a:fld>
            <a:endParaRPr lang="en-US" dirty="0"/>
          </a:p>
        </p:txBody>
      </p:sp>
    </p:spTree>
    <p:extLst>
      <p:ext uri="{BB962C8B-B14F-4D97-AF65-F5344CB8AC3E}">
        <p14:creationId xmlns:p14="http://schemas.microsoft.com/office/powerpoint/2010/main" val="3448216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1F6FE535-1182-47C6-8F0D-CBCF59CFB97E}" type="slidenum">
              <a:rPr lang="en-US"/>
              <a:pPr/>
              <a:t>‹#›</a:t>
            </a:fld>
            <a:endParaRPr lang="en-US" dirty="0"/>
          </a:p>
        </p:txBody>
      </p:sp>
    </p:spTree>
    <p:extLst>
      <p:ext uri="{BB962C8B-B14F-4D97-AF65-F5344CB8AC3E}">
        <p14:creationId xmlns:p14="http://schemas.microsoft.com/office/powerpoint/2010/main" val="1583721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40CC32B0-17B6-49D8-8553-7697E5EB45E3}" type="slidenum">
              <a:rPr lang="en-US"/>
              <a:pPr/>
              <a:t>‹#›</a:t>
            </a:fld>
            <a:endParaRPr lang="en-US" dirty="0"/>
          </a:p>
        </p:txBody>
      </p:sp>
    </p:spTree>
    <p:extLst>
      <p:ext uri="{BB962C8B-B14F-4D97-AF65-F5344CB8AC3E}">
        <p14:creationId xmlns:p14="http://schemas.microsoft.com/office/powerpoint/2010/main" val="66664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179A-9C1B-4783-A46B-54C64FE91B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3080ED-A8AD-4AA2-BE10-85DC35961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F7C308-8A1C-4E86-AFAA-A56D0B163624}"/>
              </a:ext>
            </a:extLst>
          </p:cNvPr>
          <p:cNvSpPr>
            <a:spLocks noGrp="1"/>
          </p:cNvSpPr>
          <p:nvPr>
            <p:ph type="dt" sz="half" idx="10"/>
          </p:nvPr>
        </p:nvSpPr>
        <p:spPr/>
        <p:txBody>
          <a:bodyPr/>
          <a:lstStyle/>
          <a:p>
            <a:fld id="{30318AD3-C857-4321-B10A-748696F18761}" type="datetimeFigureOut">
              <a:rPr lang="en-US" smtClean="0"/>
              <a:t>8/26/2020</a:t>
            </a:fld>
            <a:endParaRPr lang="en-US" dirty="0"/>
          </a:p>
        </p:txBody>
      </p:sp>
      <p:sp>
        <p:nvSpPr>
          <p:cNvPr id="5" name="Footer Placeholder 4">
            <a:extLst>
              <a:ext uri="{FF2B5EF4-FFF2-40B4-BE49-F238E27FC236}">
                <a16:creationId xmlns:a16="http://schemas.microsoft.com/office/drawing/2014/main" id="{CD347EF9-9D7F-4093-BEB2-AA130C7EDF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983A05-8AE4-40D4-BC7E-BF819A388233}"/>
              </a:ext>
            </a:extLst>
          </p:cNvPr>
          <p:cNvSpPr>
            <a:spLocks noGrp="1"/>
          </p:cNvSpPr>
          <p:nvPr>
            <p:ph type="sldNum" sz="quarter" idx="12"/>
          </p:nvPr>
        </p:nvSpPr>
        <p:spPr/>
        <p:txBody>
          <a:bodyPr/>
          <a:lstStyle/>
          <a:p>
            <a:fld id="{449DA9D0-690D-44C0-AFD9-3340CE6B6B33}" type="slidenum">
              <a:rPr lang="en-US" smtClean="0"/>
              <a:t>‹#›</a:t>
            </a:fld>
            <a:endParaRPr lang="en-US" dirty="0"/>
          </a:p>
        </p:txBody>
      </p:sp>
    </p:spTree>
    <p:extLst>
      <p:ext uri="{BB962C8B-B14F-4D97-AF65-F5344CB8AC3E}">
        <p14:creationId xmlns:p14="http://schemas.microsoft.com/office/powerpoint/2010/main" val="206109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FE34-F5DE-4361-907F-A5DB856046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CB2504-2A32-4357-828E-0826997588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5200F-96A7-4504-8521-BFC7D6ACFC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F15F39-8449-41DE-BE5C-C27411264A34}"/>
              </a:ext>
            </a:extLst>
          </p:cNvPr>
          <p:cNvSpPr>
            <a:spLocks noGrp="1"/>
          </p:cNvSpPr>
          <p:nvPr>
            <p:ph type="dt" sz="half" idx="10"/>
          </p:nvPr>
        </p:nvSpPr>
        <p:spPr/>
        <p:txBody>
          <a:bodyPr/>
          <a:lstStyle/>
          <a:p>
            <a:fld id="{30318AD3-C857-4321-B10A-748696F18761}" type="datetimeFigureOut">
              <a:rPr lang="en-US" smtClean="0"/>
              <a:t>8/26/2020</a:t>
            </a:fld>
            <a:endParaRPr lang="en-US" dirty="0"/>
          </a:p>
        </p:txBody>
      </p:sp>
      <p:sp>
        <p:nvSpPr>
          <p:cNvPr id="6" name="Footer Placeholder 5">
            <a:extLst>
              <a:ext uri="{FF2B5EF4-FFF2-40B4-BE49-F238E27FC236}">
                <a16:creationId xmlns:a16="http://schemas.microsoft.com/office/drawing/2014/main" id="{01B6E95B-33ED-4302-8D16-FBAD090241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BC060E-8BF0-432C-A606-D735C340100D}"/>
              </a:ext>
            </a:extLst>
          </p:cNvPr>
          <p:cNvSpPr>
            <a:spLocks noGrp="1"/>
          </p:cNvSpPr>
          <p:nvPr>
            <p:ph type="sldNum" sz="quarter" idx="12"/>
          </p:nvPr>
        </p:nvSpPr>
        <p:spPr/>
        <p:txBody>
          <a:bodyPr/>
          <a:lstStyle/>
          <a:p>
            <a:fld id="{449DA9D0-690D-44C0-AFD9-3340CE6B6B33}" type="slidenum">
              <a:rPr lang="en-US" smtClean="0"/>
              <a:t>‹#›</a:t>
            </a:fld>
            <a:endParaRPr lang="en-US" dirty="0"/>
          </a:p>
        </p:txBody>
      </p:sp>
    </p:spTree>
    <p:extLst>
      <p:ext uri="{BB962C8B-B14F-4D97-AF65-F5344CB8AC3E}">
        <p14:creationId xmlns:p14="http://schemas.microsoft.com/office/powerpoint/2010/main" val="195785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2DC9E-35EA-4F17-87EE-F5A32E6D21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1FC472-5967-46E9-8648-1767E9DA83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710D55-8AA4-4C28-A682-B39D2A4B00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564DA8-9ADA-4E5B-AA59-0C6132BDA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AD0D3D-3853-4EEE-A5EE-FF038BB119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50A720-0574-4DBC-B9DB-1BBF0BADF98A}"/>
              </a:ext>
            </a:extLst>
          </p:cNvPr>
          <p:cNvSpPr>
            <a:spLocks noGrp="1"/>
          </p:cNvSpPr>
          <p:nvPr>
            <p:ph type="dt" sz="half" idx="10"/>
          </p:nvPr>
        </p:nvSpPr>
        <p:spPr/>
        <p:txBody>
          <a:bodyPr/>
          <a:lstStyle/>
          <a:p>
            <a:fld id="{30318AD3-C857-4321-B10A-748696F18761}" type="datetimeFigureOut">
              <a:rPr lang="en-US" smtClean="0"/>
              <a:t>8/26/2020</a:t>
            </a:fld>
            <a:endParaRPr lang="en-US" dirty="0"/>
          </a:p>
        </p:txBody>
      </p:sp>
      <p:sp>
        <p:nvSpPr>
          <p:cNvPr id="8" name="Footer Placeholder 7">
            <a:extLst>
              <a:ext uri="{FF2B5EF4-FFF2-40B4-BE49-F238E27FC236}">
                <a16:creationId xmlns:a16="http://schemas.microsoft.com/office/drawing/2014/main" id="{DF2002E5-4D78-4043-B20C-2C35CB975A3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2EBB75-617F-4BC3-B833-1426086E3040}"/>
              </a:ext>
            </a:extLst>
          </p:cNvPr>
          <p:cNvSpPr>
            <a:spLocks noGrp="1"/>
          </p:cNvSpPr>
          <p:nvPr>
            <p:ph type="sldNum" sz="quarter" idx="12"/>
          </p:nvPr>
        </p:nvSpPr>
        <p:spPr/>
        <p:txBody>
          <a:bodyPr/>
          <a:lstStyle/>
          <a:p>
            <a:fld id="{449DA9D0-690D-44C0-AFD9-3340CE6B6B33}" type="slidenum">
              <a:rPr lang="en-US" smtClean="0"/>
              <a:t>‹#›</a:t>
            </a:fld>
            <a:endParaRPr lang="en-US" dirty="0"/>
          </a:p>
        </p:txBody>
      </p:sp>
    </p:spTree>
    <p:extLst>
      <p:ext uri="{BB962C8B-B14F-4D97-AF65-F5344CB8AC3E}">
        <p14:creationId xmlns:p14="http://schemas.microsoft.com/office/powerpoint/2010/main" val="173038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2554-A083-448A-9F21-4AD089034A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3B824B-5DD4-43A9-A4A1-02B7E961C45D}"/>
              </a:ext>
            </a:extLst>
          </p:cNvPr>
          <p:cNvSpPr>
            <a:spLocks noGrp="1"/>
          </p:cNvSpPr>
          <p:nvPr>
            <p:ph type="dt" sz="half" idx="10"/>
          </p:nvPr>
        </p:nvSpPr>
        <p:spPr/>
        <p:txBody>
          <a:bodyPr/>
          <a:lstStyle/>
          <a:p>
            <a:fld id="{30318AD3-C857-4321-B10A-748696F18761}" type="datetimeFigureOut">
              <a:rPr lang="en-US" smtClean="0"/>
              <a:t>8/26/2020</a:t>
            </a:fld>
            <a:endParaRPr lang="en-US" dirty="0"/>
          </a:p>
        </p:txBody>
      </p:sp>
      <p:sp>
        <p:nvSpPr>
          <p:cNvPr id="4" name="Footer Placeholder 3">
            <a:extLst>
              <a:ext uri="{FF2B5EF4-FFF2-40B4-BE49-F238E27FC236}">
                <a16:creationId xmlns:a16="http://schemas.microsoft.com/office/drawing/2014/main" id="{BFF6E74B-AD3A-47F0-A23C-8C4723EBAC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C949D6-6B04-4CED-9B81-242B5DB041E8}"/>
              </a:ext>
            </a:extLst>
          </p:cNvPr>
          <p:cNvSpPr>
            <a:spLocks noGrp="1"/>
          </p:cNvSpPr>
          <p:nvPr>
            <p:ph type="sldNum" sz="quarter" idx="12"/>
          </p:nvPr>
        </p:nvSpPr>
        <p:spPr/>
        <p:txBody>
          <a:bodyPr/>
          <a:lstStyle/>
          <a:p>
            <a:fld id="{449DA9D0-690D-44C0-AFD9-3340CE6B6B33}" type="slidenum">
              <a:rPr lang="en-US" smtClean="0"/>
              <a:t>‹#›</a:t>
            </a:fld>
            <a:endParaRPr lang="en-US" dirty="0"/>
          </a:p>
        </p:txBody>
      </p:sp>
    </p:spTree>
    <p:extLst>
      <p:ext uri="{BB962C8B-B14F-4D97-AF65-F5344CB8AC3E}">
        <p14:creationId xmlns:p14="http://schemas.microsoft.com/office/powerpoint/2010/main" val="386904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EDED4-2AAE-4190-9FDE-105AD399DD14}"/>
              </a:ext>
            </a:extLst>
          </p:cNvPr>
          <p:cNvSpPr>
            <a:spLocks noGrp="1"/>
          </p:cNvSpPr>
          <p:nvPr>
            <p:ph type="dt" sz="half" idx="10"/>
          </p:nvPr>
        </p:nvSpPr>
        <p:spPr/>
        <p:txBody>
          <a:bodyPr/>
          <a:lstStyle/>
          <a:p>
            <a:fld id="{30318AD3-C857-4321-B10A-748696F18761}" type="datetimeFigureOut">
              <a:rPr lang="en-US" smtClean="0"/>
              <a:t>8/26/2020</a:t>
            </a:fld>
            <a:endParaRPr lang="en-US" dirty="0"/>
          </a:p>
        </p:txBody>
      </p:sp>
      <p:sp>
        <p:nvSpPr>
          <p:cNvPr id="3" name="Footer Placeholder 2">
            <a:extLst>
              <a:ext uri="{FF2B5EF4-FFF2-40B4-BE49-F238E27FC236}">
                <a16:creationId xmlns:a16="http://schemas.microsoft.com/office/drawing/2014/main" id="{D63D4D42-B25B-4359-BCC9-C68C48DE2B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85AD45-9D13-4C18-8F93-211CDC0F016D}"/>
              </a:ext>
            </a:extLst>
          </p:cNvPr>
          <p:cNvSpPr>
            <a:spLocks noGrp="1"/>
          </p:cNvSpPr>
          <p:nvPr>
            <p:ph type="sldNum" sz="quarter" idx="12"/>
          </p:nvPr>
        </p:nvSpPr>
        <p:spPr/>
        <p:txBody>
          <a:bodyPr/>
          <a:lstStyle/>
          <a:p>
            <a:fld id="{449DA9D0-690D-44C0-AFD9-3340CE6B6B33}" type="slidenum">
              <a:rPr lang="en-US" smtClean="0"/>
              <a:t>‹#›</a:t>
            </a:fld>
            <a:endParaRPr lang="en-US" dirty="0"/>
          </a:p>
        </p:txBody>
      </p:sp>
    </p:spTree>
    <p:extLst>
      <p:ext uri="{BB962C8B-B14F-4D97-AF65-F5344CB8AC3E}">
        <p14:creationId xmlns:p14="http://schemas.microsoft.com/office/powerpoint/2010/main" val="396923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C60E-B0C4-4ACE-9D4D-FE5E1A377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6BB512-DA3B-48C9-A72A-6C7197A8CD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FD00AE-A89E-46D4-BC9A-8E27C5FED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0BCFB-097F-488F-A269-340D2426DAB4}"/>
              </a:ext>
            </a:extLst>
          </p:cNvPr>
          <p:cNvSpPr>
            <a:spLocks noGrp="1"/>
          </p:cNvSpPr>
          <p:nvPr>
            <p:ph type="dt" sz="half" idx="10"/>
          </p:nvPr>
        </p:nvSpPr>
        <p:spPr/>
        <p:txBody>
          <a:bodyPr/>
          <a:lstStyle/>
          <a:p>
            <a:fld id="{30318AD3-C857-4321-B10A-748696F18761}" type="datetimeFigureOut">
              <a:rPr lang="en-US" smtClean="0"/>
              <a:t>8/26/2020</a:t>
            </a:fld>
            <a:endParaRPr lang="en-US" dirty="0"/>
          </a:p>
        </p:txBody>
      </p:sp>
      <p:sp>
        <p:nvSpPr>
          <p:cNvPr id="6" name="Footer Placeholder 5">
            <a:extLst>
              <a:ext uri="{FF2B5EF4-FFF2-40B4-BE49-F238E27FC236}">
                <a16:creationId xmlns:a16="http://schemas.microsoft.com/office/drawing/2014/main" id="{A7518173-0EFA-45D4-934F-D2146B6C4B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6E3361-AE7E-4324-BFD6-F18C6B588EDA}"/>
              </a:ext>
            </a:extLst>
          </p:cNvPr>
          <p:cNvSpPr>
            <a:spLocks noGrp="1"/>
          </p:cNvSpPr>
          <p:nvPr>
            <p:ph type="sldNum" sz="quarter" idx="12"/>
          </p:nvPr>
        </p:nvSpPr>
        <p:spPr/>
        <p:txBody>
          <a:bodyPr/>
          <a:lstStyle/>
          <a:p>
            <a:fld id="{449DA9D0-690D-44C0-AFD9-3340CE6B6B33}" type="slidenum">
              <a:rPr lang="en-US" smtClean="0"/>
              <a:t>‹#›</a:t>
            </a:fld>
            <a:endParaRPr lang="en-US" dirty="0"/>
          </a:p>
        </p:txBody>
      </p:sp>
    </p:spTree>
    <p:extLst>
      <p:ext uri="{BB962C8B-B14F-4D97-AF65-F5344CB8AC3E}">
        <p14:creationId xmlns:p14="http://schemas.microsoft.com/office/powerpoint/2010/main" val="151302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9FEA-2FB5-4182-9459-216FBC1E4E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AFF07B-321C-4554-A26C-8BCC76E9F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01A9DC-AB9D-4F25-A718-EC020926D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B5A505-3791-4C4C-87B0-019CDAF67EFE}"/>
              </a:ext>
            </a:extLst>
          </p:cNvPr>
          <p:cNvSpPr>
            <a:spLocks noGrp="1"/>
          </p:cNvSpPr>
          <p:nvPr>
            <p:ph type="dt" sz="half" idx="10"/>
          </p:nvPr>
        </p:nvSpPr>
        <p:spPr/>
        <p:txBody>
          <a:bodyPr/>
          <a:lstStyle/>
          <a:p>
            <a:fld id="{30318AD3-C857-4321-B10A-748696F18761}" type="datetimeFigureOut">
              <a:rPr lang="en-US" smtClean="0"/>
              <a:t>8/26/2020</a:t>
            </a:fld>
            <a:endParaRPr lang="en-US" dirty="0"/>
          </a:p>
        </p:txBody>
      </p:sp>
      <p:sp>
        <p:nvSpPr>
          <p:cNvPr id="6" name="Footer Placeholder 5">
            <a:extLst>
              <a:ext uri="{FF2B5EF4-FFF2-40B4-BE49-F238E27FC236}">
                <a16:creationId xmlns:a16="http://schemas.microsoft.com/office/drawing/2014/main" id="{901CB714-C2EE-4396-967A-368227B0C4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121F89-FABE-4CBF-9454-5A47246B6C16}"/>
              </a:ext>
            </a:extLst>
          </p:cNvPr>
          <p:cNvSpPr>
            <a:spLocks noGrp="1"/>
          </p:cNvSpPr>
          <p:nvPr>
            <p:ph type="sldNum" sz="quarter" idx="12"/>
          </p:nvPr>
        </p:nvSpPr>
        <p:spPr/>
        <p:txBody>
          <a:bodyPr/>
          <a:lstStyle/>
          <a:p>
            <a:fld id="{449DA9D0-690D-44C0-AFD9-3340CE6B6B33}" type="slidenum">
              <a:rPr lang="en-US" smtClean="0"/>
              <a:t>‹#›</a:t>
            </a:fld>
            <a:endParaRPr lang="en-US" dirty="0"/>
          </a:p>
        </p:txBody>
      </p:sp>
    </p:spTree>
    <p:extLst>
      <p:ext uri="{BB962C8B-B14F-4D97-AF65-F5344CB8AC3E}">
        <p14:creationId xmlns:p14="http://schemas.microsoft.com/office/powerpoint/2010/main" val="118860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8ECCFB-2D56-4D39-8F10-02C7884D3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30AC1F-1B79-48BF-8B33-4405A2B125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46C32-CA1A-4805-881C-10E187D85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18AD3-C857-4321-B10A-748696F18761}" type="datetimeFigureOut">
              <a:rPr lang="en-US" smtClean="0"/>
              <a:t>8/26/2020</a:t>
            </a:fld>
            <a:endParaRPr lang="en-US" dirty="0"/>
          </a:p>
        </p:txBody>
      </p:sp>
      <p:sp>
        <p:nvSpPr>
          <p:cNvPr id="5" name="Footer Placeholder 4">
            <a:extLst>
              <a:ext uri="{FF2B5EF4-FFF2-40B4-BE49-F238E27FC236}">
                <a16:creationId xmlns:a16="http://schemas.microsoft.com/office/drawing/2014/main" id="{56234B71-2513-4B53-AA2B-2F2814E505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F12F217-34A2-4630-A35B-5DA1473093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DA9D0-690D-44C0-AFD9-3340CE6B6B33}" type="slidenum">
              <a:rPr lang="en-US" smtClean="0"/>
              <a:t>‹#›</a:t>
            </a:fld>
            <a:endParaRPr lang="en-US" dirty="0"/>
          </a:p>
        </p:txBody>
      </p:sp>
    </p:spTree>
    <p:extLst>
      <p:ext uri="{BB962C8B-B14F-4D97-AF65-F5344CB8AC3E}">
        <p14:creationId xmlns:p14="http://schemas.microsoft.com/office/powerpoint/2010/main" val="405345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56C68-D02A-4C21-BD00-DB479F96BB16}" type="datetimeFigureOut">
              <a:rPr lang="en-US" smtClean="0"/>
              <a:t>8/26/2020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BBB17-C3ED-4A6E-9865-FF0B74503527}" type="slidenum">
              <a:rPr lang="en-US" smtClean="0"/>
              <a:t>‹#›</a:t>
            </a:fld>
            <a:endParaRPr lang="en-US" dirty="0"/>
          </a:p>
        </p:txBody>
      </p:sp>
    </p:spTree>
    <p:extLst>
      <p:ext uri="{BB962C8B-B14F-4D97-AF65-F5344CB8AC3E}">
        <p14:creationId xmlns:p14="http://schemas.microsoft.com/office/powerpoint/2010/main" val="1502742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nsf.org/knowledge-library/clean-germiest-kitchen-items"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d2evkimvhatqav.cloudfront.net/documents/where_germs_are_hiding_infographic_sm.pdf?mtime=20200713162752&amp;focal=none"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cdc.gov/foodborneburden/2011-foodborne-estimate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hyperlink" Target="https://www.cdc.gov/foodsafety/symptoms.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dc.gov/foodborneburden/2011-foodborne-estimates.html"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www.cdc.gov/mmwr/preview/mmwrhtml/ss6202a1.htm"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nsf.org/knowledge-library/clean-germiest-kitchen-items"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dern kitchen">
            <a:extLst>
              <a:ext uri="{FF2B5EF4-FFF2-40B4-BE49-F238E27FC236}">
                <a16:creationId xmlns:a16="http://schemas.microsoft.com/office/drawing/2014/main" id="{7F6FBED9-F737-48C4-9504-9FFC4A68F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831A09-9751-4CD7-8F67-AF2EE0781176}"/>
              </a:ext>
            </a:extLst>
          </p:cNvPr>
          <p:cNvSpPr>
            <a:spLocks noGrp="1"/>
          </p:cNvSpPr>
          <p:nvPr>
            <p:ph type="ctrTitle"/>
          </p:nvPr>
        </p:nvSpPr>
        <p:spPr>
          <a:xfrm>
            <a:off x="202800" y="332419"/>
            <a:ext cx="11786400" cy="1025320"/>
          </a:xfrm>
        </p:spPr>
        <p:txBody>
          <a:bodyPr>
            <a:normAutofit/>
          </a:bodyPr>
          <a:lstStyle/>
          <a:p>
            <a:pPr algn="l"/>
            <a:r>
              <a:rPr lang="en-US" sz="6200" b="1" dirty="0"/>
              <a:t>Your Kitchen, Your Food, Your Health</a:t>
            </a:r>
          </a:p>
        </p:txBody>
      </p:sp>
      <p:pic>
        <p:nvPicPr>
          <p:cNvPr id="4" name="Picture 3" descr="A close up of a sign&#10;&#10;Description automatically generated">
            <a:extLst>
              <a:ext uri="{FF2B5EF4-FFF2-40B4-BE49-F238E27FC236}">
                <a16:creationId xmlns:a16="http://schemas.microsoft.com/office/drawing/2014/main" id="{C1A53F3D-C1B1-4FA2-AC25-4BE92262C8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00" y="5934636"/>
            <a:ext cx="1611670" cy="590946"/>
          </a:xfrm>
          <a:prstGeom prst="rect">
            <a:avLst/>
          </a:prstGeom>
        </p:spPr>
      </p:pic>
    </p:spTree>
    <p:extLst>
      <p:ext uri="{BB962C8B-B14F-4D97-AF65-F5344CB8AC3E}">
        <p14:creationId xmlns:p14="http://schemas.microsoft.com/office/powerpoint/2010/main" val="218130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5D89-3B12-4AD9-9246-36651AF5708D}"/>
              </a:ext>
            </a:extLst>
          </p:cNvPr>
          <p:cNvSpPr>
            <a:spLocks noGrp="1"/>
          </p:cNvSpPr>
          <p:nvPr>
            <p:ph type="title"/>
          </p:nvPr>
        </p:nvSpPr>
        <p:spPr/>
        <p:txBody>
          <a:bodyPr/>
          <a:lstStyle/>
          <a:p>
            <a:r>
              <a:rPr lang="en-US" b="1" dirty="0"/>
              <a:t>Refrigerator Vegetable Compartment </a:t>
            </a:r>
          </a:p>
        </p:txBody>
      </p:sp>
      <p:sp>
        <p:nvSpPr>
          <p:cNvPr id="3" name="Content Placeholder 2">
            <a:extLst>
              <a:ext uri="{FF2B5EF4-FFF2-40B4-BE49-F238E27FC236}">
                <a16:creationId xmlns:a16="http://schemas.microsoft.com/office/drawing/2014/main" id="{273B87A0-AFC1-420F-AEB5-856824CE94D3}"/>
              </a:ext>
            </a:extLst>
          </p:cNvPr>
          <p:cNvSpPr>
            <a:spLocks noGrp="1"/>
          </p:cNvSpPr>
          <p:nvPr>
            <p:ph idx="1"/>
          </p:nvPr>
        </p:nvSpPr>
        <p:spPr>
          <a:xfrm>
            <a:off x="609600" y="1600201"/>
            <a:ext cx="10528300" cy="4983161"/>
          </a:xfrm>
        </p:spPr>
        <p:txBody>
          <a:bodyPr>
            <a:normAutofit/>
          </a:bodyPr>
          <a:lstStyle/>
          <a:p>
            <a:r>
              <a:rPr lang="en-US" dirty="0"/>
              <a:t>One of the germiest places in tested homes </a:t>
            </a:r>
          </a:p>
          <a:p>
            <a:r>
              <a:rPr lang="en-US" dirty="0"/>
              <a:t>Avoid cross-contamination:</a:t>
            </a:r>
          </a:p>
          <a:p>
            <a:pPr lvl="1"/>
            <a:r>
              <a:rPr lang="en-US" dirty="0"/>
              <a:t>Store produce separately</a:t>
            </a:r>
          </a:p>
          <a:p>
            <a:pPr lvl="1"/>
            <a:r>
              <a:rPr lang="en-US" dirty="0"/>
              <a:t>Separate ready to eat foods from unwashed or raw foods </a:t>
            </a:r>
          </a:p>
          <a:p>
            <a:r>
              <a:rPr lang="en-US" dirty="0"/>
              <a:t>How to properly clean:</a:t>
            </a:r>
          </a:p>
          <a:p>
            <a:pPr lvl="1"/>
            <a:r>
              <a:rPr lang="en-US" dirty="0"/>
              <a:t>Remove drawer</a:t>
            </a:r>
          </a:p>
          <a:p>
            <a:pPr lvl="1"/>
            <a:r>
              <a:rPr lang="en-US" dirty="0"/>
              <a:t>Use clean sponge or soft cloth and wash the bin with mild detergent and warm water</a:t>
            </a:r>
          </a:p>
          <a:p>
            <a:pPr lvl="1"/>
            <a:r>
              <a:rPr lang="en-US" dirty="0"/>
              <a:t>Rinse with tap water and allow to air dry or use a clean cloth</a:t>
            </a:r>
          </a:p>
          <a:p>
            <a:pPr marL="457200" lvl="1" indent="0">
              <a:buNone/>
            </a:pPr>
            <a:endParaRPr lang="en-US"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96334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B3EF-54FC-47B9-83D9-36DDF3521783}"/>
              </a:ext>
            </a:extLst>
          </p:cNvPr>
          <p:cNvSpPr>
            <a:spLocks noGrp="1"/>
          </p:cNvSpPr>
          <p:nvPr>
            <p:ph type="title"/>
          </p:nvPr>
        </p:nvSpPr>
        <p:spPr>
          <a:xfrm>
            <a:off x="609600" y="274638"/>
            <a:ext cx="10972800" cy="1143000"/>
          </a:xfrm>
        </p:spPr>
        <p:txBody>
          <a:bodyPr/>
          <a:lstStyle/>
          <a:p>
            <a:r>
              <a:rPr lang="en-US" b="1" dirty="0"/>
              <a:t>Refrigerator Meat Compartment </a:t>
            </a:r>
          </a:p>
        </p:txBody>
      </p:sp>
      <p:sp>
        <p:nvSpPr>
          <p:cNvPr id="3" name="Content Placeholder 2">
            <a:extLst>
              <a:ext uri="{FF2B5EF4-FFF2-40B4-BE49-F238E27FC236}">
                <a16:creationId xmlns:a16="http://schemas.microsoft.com/office/drawing/2014/main" id="{2DE38C87-54CE-4FDB-9D37-FB92376385DF}"/>
              </a:ext>
            </a:extLst>
          </p:cNvPr>
          <p:cNvSpPr>
            <a:spLocks noGrp="1"/>
          </p:cNvSpPr>
          <p:nvPr>
            <p:ph idx="1"/>
          </p:nvPr>
        </p:nvSpPr>
        <p:spPr/>
        <p:txBody>
          <a:bodyPr/>
          <a:lstStyle/>
          <a:p>
            <a:r>
              <a:rPr lang="en-US" dirty="0"/>
              <a:t>Top hiding spot for pathogens </a:t>
            </a:r>
          </a:p>
          <a:p>
            <a:r>
              <a:rPr lang="en-US" dirty="0"/>
              <a:t>How to properly clean:</a:t>
            </a:r>
          </a:p>
          <a:p>
            <a:pPr lvl="1"/>
            <a:r>
              <a:rPr lang="en-US" dirty="0"/>
              <a:t>Remove drawer</a:t>
            </a:r>
          </a:p>
          <a:p>
            <a:pPr lvl="1"/>
            <a:r>
              <a:rPr lang="en-US" dirty="0"/>
              <a:t>Use clean sponge or soft cloth and wash the bin with mild detergent and warm water</a:t>
            </a:r>
          </a:p>
          <a:p>
            <a:pPr lvl="1"/>
            <a:r>
              <a:rPr lang="en-US" dirty="0"/>
              <a:t>Rinse with tap water and allow to air dry or use a clean cloth</a:t>
            </a:r>
          </a:p>
          <a:p>
            <a:pPr marL="457200" lvl="1" indent="0">
              <a:buNone/>
            </a:pPr>
            <a:endParaRPr lang="en-US" dirty="0"/>
          </a:p>
          <a:p>
            <a:endParaRPr lang="en-US" dirty="0"/>
          </a:p>
        </p:txBody>
      </p:sp>
      <p:sp>
        <p:nvSpPr>
          <p:cNvPr id="4" name="Rectangle 3">
            <a:extLst>
              <a:ext uri="{FF2B5EF4-FFF2-40B4-BE49-F238E27FC236}">
                <a16:creationId xmlns:a16="http://schemas.microsoft.com/office/drawing/2014/main" id="{8F78CC1C-4755-432B-9710-089D47F3906A}"/>
              </a:ext>
            </a:extLst>
          </p:cNvPr>
          <p:cNvSpPr/>
          <p:nvPr/>
        </p:nvSpPr>
        <p:spPr>
          <a:xfrm>
            <a:off x="1911350" y="6236005"/>
            <a:ext cx="8369300" cy="369332"/>
          </a:xfrm>
          <a:prstGeom prst="rect">
            <a:avLst/>
          </a:prstGeom>
        </p:spPr>
        <p:txBody>
          <a:bodyPr wrap="square">
            <a:spAutoFit/>
          </a:bodyPr>
          <a:lstStyle/>
          <a:p>
            <a:pPr algn="ctr"/>
            <a:r>
              <a:rPr lang="en-US" dirty="0">
                <a:hlinkClick r:id="rId3"/>
              </a:rPr>
              <a:t>https://www.nsf.org/knowledge-library/clean-germiest-kitchen-items</a:t>
            </a:r>
            <a:endParaRPr lang="en-US" dirty="0"/>
          </a:p>
        </p:txBody>
      </p:sp>
    </p:spTree>
    <p:extLst>
      <p:ext uri="{BB962C8B-B14F-4D97-AF65-F5344CB8AC3E}">
        <p14:creationId xmlns:p14="http://schemas.microsoft.com/office/powerpoint/2010/main" val="409986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6166-0DD7-45F2-8044-B7B972EBF4F4}"/>
              </a:ext>
            </a:extLst>
          </p:cNvPr>
          <p:cNvSpPr>
            <a:spLocks noGrp="1"/>
          </p:cNvSpPr>
          <p:nvPr>
            <p:ph type="title"/>
          </p:nvPr>
        </p:nvSpPr>
        <p:spPr>
          <a:xfrm>
            <a:off x="609600" y="274638"/>
            <a:ext cx="10972800" cy="1143000"/>
          </a:xfrm>
        </p:spPr>
        <p:txBody>
          <a:bodyPr/>
          <a:lstStyle/>
          <a:p>
            <a:r>
              <a:rPr lang="en-US" b="1" dirty="0"/>
              <a:t>Blender Gasket </a:t>
            </a:r>
          </a:p>
        </p:txBody>
      </p:sp>
      <p:sp>
        <p:nvSpPr>
          <p:cNvPr id="3" name="Content Placeholder 2">
            <a:extLst>
              <a:ext uri="{FF2B5EF4-FFF2-40B4-BE49-F238E27FC236}">
                <a16:creationId xmlns:a16="http://schemas.microsoft.com/office/drawing/2014/main" id="{44315770-3F7C-4F47-A46B-71F679736EF8}"/>
              </a:ext>
            </a:extLst>
          </p:cNvPr>
          <p:cNvSpPr>
            <a:spLocks noGrp="1"/>
          </p:cNvSpPr>
          <p:nvPr>
            <p:ph idx="1"/>
          </p:nvPr>
        </p:nvSpPr>
        <p:spPr>
          <a:xfrm>
            <a:off x="788069" y="1600201"/>
            <a:ext cx="10615863" cy="4525963"/>
          </a:xfrm>
        </p:spPr>
        <p:txBody>
          <a:bodyPr>
            <a:normAutofit lnSpcReduction="10000"/>
          </a:bodyPr>
          <a:lstStyle/>
          <a:p>
            <a:r>
              <a:rPr lang="en-US" dirty="0"/>
              <a:t>Often overlooked, but still full of germs </a:t>
            </a:r>
          </a:p>
          <a:p>
            <a:r>
              <a:rPr lang="en-US" dirty="0"/>
              <a:t>How to clean:</a:t>
            </a:r>
          </a:p>
          <a:p>
            <a:pPr lvl="1"/>
            <a:r>
              <a:rPr lang="en-US" dirty="0"/>
              <a:t>Unplug and remove the jar from its base</a:t>
            </a:r>
          </a:p>
          <a:p>
            <a:pPr lvl="1"/>
            <a:r>
              <a:rPr lang="en-US" dirty="0"/>
              <a:t>Completely disassemble, removing blade and gasket </a:t>
            </a:r>
          </a:p>
          <a:p>
            <a:pPr lvl="1"/>
            <a:r>
              <a:rPr lang="en-US" dirty="0"/>
              <a:t>Place in dishwasher after each use</a:t>
            </a:r>
          </a:p>
          <a:p>
            <a:pPr lvl="2"/>
            <a:r>
              <a:rPr lang="en-US" sz="2800" dirty="0"/>
              <a:t>If hand washing</a:t>
            </a:r>
          </a:p>
          <a:p>
            <a:pPr lvl="3"/>
            <a:r>
              <a:rPr lang="en-US" sz="2800" dirty="0"/>
              <a:t>Wash gasket, blade and jar separately and thoroughly in hot, soapy water and rinse </a:t>
            </a:r>
          </a:p>
          <a:p>
            <a:pPr lvl="3"/>
            <a:r>
              <a:rPr lang="en-US" sz="2800" dirty="0"/>
              <a:t>Allow to completely air dry prior to re-assembling </a:t>
            </a:r>
          </a:p>
        </p:txBody>
      </p:sp>
    </p:spTree>
    <p:extLst>
      <p:ext uri="{BB962C8B-B14F-4D97-AF65-F5344CB8AC3E}">
        <p14:creationId xmlns:p14="http://schemas.microsoft.com/office/powerpoint/2010/main" val="82339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F4C0-7722-40CD-A5F1-CFFC93406EB5}"/>
              </a:ext>
            </a:extLst>
          </p:cNvPr>
          <p:cNvSpPr>
            <a:spLocks noGrp="1"/>
          </p:cNvSpPr>
          <p:nvPr>
            <p:ph type="title"/>
          </p:nvPr>
        </p:nvSpPr>
        <p:spPr/>
        <p:txBody>
          <a:bodyPr/>
          <a:lstStyle/>
          <a:p>
            <a:r>
              <a:rPr lang="en-US" b="1" dirty="0"/>
              <a:t>Can Opener </a:t>
            </a:r>
          </a:p>
        </p:txBody>
      </p:sp>
      <p:sp>
        <p:nvSpPr>
          <p:cNvPr id="3" name="Content Placeholder 2">
            <a:extLst>
              <a:ext uri="{FF2B5EF4-FFF2-40B4-BE49-F238E27FC236}">
                <a16:creationId xmlns:a16="http://schemas.microsoft.com/office/drawing/2014/main" id="{B313B4C6-F13F-40D3-AE2A-7EE1AB34DCB7}"/>
              </a:ext>
            </a:extLst>
          </p:cNvPr>
          <p:cNvSpPr>
            <a:spLocks noGrp="1"/>
          </p:cNvSpPr>
          <p:nvPr>
            <p:ph idx="1"/>
          </p:nvPr>
        </p:nvSpPr>
        <p:spPr>
          <a:xfrm>
            <a:off x="609600" y="1704474"/>
            <a:ext cx="7118545" cy="3982452"/>
          </a:xfrm>
        </p:spPr>
        <p:txBody>
          <a:bodyPr/>
          <a:lstStyle/>
          <a:p>
            <a:r>
              <a:rPr lang="en-US" dirty="0"/>
              <a:t>Used often in most kitchens </a:t>
            </a:r>
          </a:p>
          <a:p>
            <a:r>
              <a:rPr lang="en-US" dirty="0"/>
              <a:t>How to clean: </a:t>
            </a:r>
          </a:p>
          <a:p>
            <a:pPr lvl="1"/>
            <a:r>
              <a:rPr lang="en-US" dirty="0"/>
              <a:t>Run through dishwasher after use </a:t>
            </a:r>
            <a:br>
              <a:rPr lang="en-US" dirty="0"/>
            </a:br>
            <a:r>
              <a:rPr lang="en-US" dirty="0"/>
              <a:t>(if dishwasher safe)</a:t>
            </a:r>
          </a:p>
          <a:p>
            <a:pPr lvl="1"/>
            <a:r>
              <a:rPr lang="en-US" dirty="0"/>
              <a:t>If hand washing:</a:t>
            </a:r>
          </a:p>
          <a:p>
            <a:pPr lvl="2"/>
            <a:r>
              <a:rPr lang="en-US" dirty="0"/>
              <a:t>Wash with hot, soapy water</a:t>
            </a:r>
          </a:p>
          <a:p>
            <a:pPr lvl="2"/>
            <a:r>
              <a:rPr lang="en-US" dirty="0"/>
              <a:t>Rise with clean tap water</a:t>
            </a:r>
          </a:p>
          <a:p>
            <a:pPr lvl="2"/>
            <a:r>
              <a:rPr lang="en-US" dirty="0"/>
              <a:t>Allow to air dry</a:t>
            </a:r>
          </a:p>
        </p:txBody>
      </p:sp>
      <p:pic>
        <p:nvPicPr>
          <p:cNvPr id="4" name="Picture 3">
            <a:extLst>
              <a:ext uri="{FF2B5EF4-FFF2-40B4-BE49-F238E27FC236}">
                <a16:creationId xmlns:a16="http://schemas.microsoft.com/office/drawing/2014/main" id="{C58FF8BF-C8FE-4A28-B8DC-C622D5E8A5B1}"/>
              </a:ext>
            </a:extLst>
          </p:cNvPr>
          <p:cNvPicPr>
            <a:picLocks noChangeAspect="1"/>
          </p:cNvPicPr>
          <p:nvPr/>
        </p:nvPicPr>
        <p:blipFill rotWithShape="1">
          <a:blip r:embed="rId3"/>
          <a:srcRect l="10711" r="16527"/>
          <a:stretch/>
        </p:blipFill>
        <p:spPr>
          <a:xfrm rot="5400000">
            <a:off x="7794856" y="1533490"/>
            <a:ext cx="4190999" cy="4324420"/>
          </a:xfrm>
          <a:prstGeom prst="rect">
            <a:avLst/>
          </a:prstGeom>
        </p:spPr>
      </p:pic>
    </p:spTree>
    <p:extLst>
      <p:ext uri="{BB962C8B-B14F-4D97-AF65-F5344CB8AC3E}">
        <p14:creationId xmlns:p14="http://schemas.microsoft.com/office/powerpoint/2010/main" val="360023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6B2B18-C2F3-4E5D-BB50-519822154A82}"/>
              </a:ext>
            </a:extLst>
          </p:cNvPr>
          <p:cNvPicPr>
            <a:picLocks noChangeAspect="1"/>
          </p:cNvPicPr>
          <p:nvPr/>
        </p:nvPicPr>
        <p:blipFill rotWithShape="1">
          <a:blip r:embed="rId3"/>
          <a:srcRect t="11586"/>
          <a:stretch/>
        </p:blipFill>
        <p:spPr>
          <a:xfrm>
            <a:off x="7888941" y="3083761"/>
            <a:ext cx="3958197" cy="3499601"/>
          </a:xfrm>
          <a:prstGeom prst="rect">
            <a:avLst/>
          </a:prstGeom>
        </p:spPr>
      </p:pic>
      <p:sp>
        <p:nvSpPr>
          <p:cNvPr id="2" name="Title 1">
            <a:extLst>
              <a:ext uri="{FF2B5EF4-FFF2-40B4-BE49-F238E27FC236}">
                <a16:creationId xmlns:a16="http://schemas.microsoft.com/office/drawing/2014/main" id="{60476098-F5B3-4714-8E28-D246280352BE}"/>
              </a:ext>
            </a:extLst>
          </p:cNvPr>
          <p:cNvSpPr>
            <a:spLocks noGrp="1"/>
          </p:cNvSpPr>
          <p:nvPr>
            <p:ph type="title"/>
          </p:nvPr>
        </p:nvSpPr>
        <p:spPr/>
        <p:txBody>
          <a:bodyPr/>
          <a:lstStyle/>
          <a:p>
            <a:r>
              <a:rPr lang="en-US" b="1" dirty="0"/>
              <a:t>Rubber Spatula </a:t>
            </a:r>
          </a:p>
        </p:txBody>
      </p:sp>
      <p:sp>
        <p:nvSpPr>
          <p:cNvPr id="3" name="Content Placeholder 2">
            <a:extLst>
              <a:ext uri="{FF2B5EF4-FFF2-40B4-BE49-F238E27FC236}">
                <a16:creationId xmlns:a16="http://schemas.microsoft.com/office/drawing/2014/main" id="{34ED2699-8C1E-4189-A1A1-74A8B5FC8785}"/>
              </a:ext>
            </a:extLst>
          </p:cNvPr>
          <p:cNvSpPr>
            <a:spLocks noGrp="1"/>
          </p:cNvSpPr>
          <p:nvPr>
            <p:ph idx="1"/>
          </p:nvPr>
        </p:nvSpPr>
        <p:spPr/>
        <p:txBody>
          <a:bodyPr/>
          <a:lstStyle/>
          <a:p>
            <a:r>
              <a:rPr lang="en-US" dirty="0"/>
              <a:t>One of the top 10 dirty spots </a:t>
            </a:r>
          </a:p>
          <a:p>
            <a:r>
              <a:rPr lang="en-US" dirty="0"/>
              <a:t>How to clean:</a:t>
            </a:r>
          </a:p>
          <a:p>
            <a:pPr lvl="1"/>
            <a:r>
              <a:rPr lang="en-US" dirty="0"/>
              <a:t>If two pieces, separate the handle from spatula portion</a:t>
            </a:r>
          </a:p>
          <a:p>
            <a:pPr lvl="1"/>
            <a:r>
              <a:rPr lang="en-US" dirty="0"/>
              <a:t>Place in dishwasher if possible</a:t>
            </a:r>
          </a:p>
          <a:p>
            <a:pPr lvl="1"/>
            <a:r>
              <a:rPr lang="en-US" dirty="0"/>
              <a:t>If washing by hand:</a:t>
            </a:r>
          </a:p>
          <a:p>
            <a:pPr lvl="2"/>
            <a:r>
              <a:rPr lang="en-US" dirty="0"/>
              <a:t>Wash with hot, soapy water </a:t>
            </a:r>
          </a:p>
          <a:p>
            <a:pPr lvl="2"/>
            <a:r>
              <a:rPr lang="en-US" dirty="0"/>
              <a:t>Rinse thoroughly with clean water </a:t>
            </a:r>
          </a:p>
          <a:p>
            <a:pPr lvl="2"/>
            <a:r>
              <a:rPr lang="en-US" dirty="0"/>
              <a:t>Allow to air dry</a:t>
            </a:r>
          </a:p>
        </p:txBody>
      </p:sp>
    </p:spTree>
    <p:extLst>
      <p:ext uri="{BB962C8B-B14F-4D97-AF65-F5344CB8AC3E}">
        <p14:creationId xmlns:p14="http://schemas.microsoft.com/office/powerpoint/2010/main" val="146759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F0F0-9795-4146-907A-E00A7BBF5263}"/>
              </a:ext>
            </a:extLst>
          </p:cNvPr>
          <p:cNvSpPr>
            <a:spLocks noGrp="1"/>
          </p:cNvSpPr>
          <p:nvPr>
            <p:ph type="title"/>
          </p:nvPr>
        </p:nvSpPr>
        <p:spPr/>
        <p:txBody>
          <a:bodyPr/>
          <a:lstStyle/>
          <a:p>
            <a:r>
              <a:rPr lang="en-US" b="1" dirty="0"/>
              <a:t>Food Storage Container with Rubber Seal </a:t>
            </a:r>
          </a:p>
        </p:txBody>
      </p:sp>
      <p:sp>
        <p:nvSpPr>
          <p:cNvPr id="3" name="Content Placeholder 2">
            <a:extLst>
              <a:ext uri="{FF2B5EF4-FFF2-40B4-BE49-F238E27FC236}">
                <a16:creationId xmlns:a16="http://schemas.microsoft.com/office/drawing/2014/main" id="{4C47158C-E931-49B4-90C1-7C0D1C691BA3}"/>
              </a:ext>
            </a:extLst>
          </p:cNvPr>
          <p:cNvSpPr>
            <a:spLocks noGrp="1"/>
          </p:cNvSpPr>
          <p:nvPr>
            <p:ph idx="1"/>
          </p:nvPr>
        </p:nvSpPr>
        <p:spPr>
          <a:xfrm>
            <a:off x="609600" y="1318437"/>
            <a:ext cx="7226595" cy="4807727"/>
          </a:xfrm>
        </p:spPr>
        <p:txBody>
          <a:bodyPr/>
          <a:lstStyle/>
          <a:p>
            <a:r>
              <a:rPr lang="en-US" dirty="0"/>
              <a:t>Eighth germiest place in the kitchen</a:t>
            </a:r>
          </a:p>
          <a:p>
            <a:r>
              <a:rPr lang="en-US" dirty="0"/>
              <a:t>How to clean:</a:t>
            </a:r>
          </a:p>
          <a:p>
            <a:pPr lvl="1"/>
            <a:r>
              <a:rPr lang="en-US" dirty="0"/>
              <a:t>Remove lid and place both lid and container in dishwasher </a:t>
            </a:r>
          </a:p>
          <a:p>
            <a:pPr lvl="1"/>
            <a:r>
              <a:rPr lang="en-US" dirty="0"/>
              <a:t>If hand washing:</a:t>
            </a:r>
          </a:p>
          <a:p>
            <a:pPr lvl="2"/>
            <a:r>
              <a:rPr lang="en-US" dirty="0"/>
              <a:t>Wash both container and lid with hot, soapy water</a:t>
            </a:r>
          </a:p>
          <a:p>
            <a:pPr lvl="2"/>
            <a:r>
              <a:rPr lang="en-US" dirty="0"/>
              <a:t>Rinse with clean tap water</a:t>
            </a:r>
          </a:p>
          <a:p>
            <a:pPr lvl="2"/>
            <a:r>
              <a:rPr lang="en-US" dirty="0"/>
              <a:t>Allow to air try </a:t>
            </a:r>
          </a:p>
        </p:txBody>
      </p:sp>
      <p:pic>
        <p:nvPicPr>
          <p:cNvPr id="4" name="Picture 3">
            <a:extLst>
              <a:ext uri="{FF2B5EF4-FFF2-40B4-BE49-F238E27FC236}">
                <a16:creationId xmlns:a16="http://schemas.microsoft.com/office/drawing/2014/main" id="{C59DF896-5472-40EC-9D36-8B79DCDD1EE5}"/>
              </a:ext>
            </a:extLst>
          </p:cNvPr>
          <p:cNvPicPr>
            <a:picLocks noChangeAspect="1"/>
          </p:cNvPicPr>
          <p:nvPr/>
        </p:nvPicPr>
        <p:blipFill>
          <a:blip r:embed="rId3"/>
          <a:stretch>
            <a:fillRect/>
          </a:stretch>
        </p:blipFill>
        <p:spPr>
          <a:xfrm rot="5400000">
            <a:off x="7408918" y="2309713"/>
            <a:ext cx="4360687" cy="3272216"/>
          </a:xfrm>
          <a:prstGeom prst="rect">
            <a:avLst/>
          </a:prstGeom>
        </p:spPr>
      </p:pic>
    </p:spTree>
    <p:extLst>
      <p:ext uri="{BB962C8B-B14F-4D97-AF65-F5344CB8AC3E}">
        <p14:creationId xmlns:p14="http://schemas.microsoft.com/office/powerpoint/2010/main" val="370870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71D1-323C-49C0-87CB-51EC6D8BDBA6}"/>
              </a:ext>
            </a:extLst>
          </p:cNvPr>
          <p:cNvSpPr>
            <a:spLocks noGrp="1"/>
          </p:cNvSpPr>
          <p:nvPr>
            <p:ph type="title"/>
          </p:nvPr>
        </p:nvSpPr>
        <p:spPr/>
        <p:txBody>
          <a:bodyPr/>
          <a:lstStyle/>
          <a:p>
            <a:r>
              <a:rPr lang="en-US" b="1" dirty="0"/>
              <a:t> Refrigerator Water and Ice Dispenser </a:t>
            </a:r>
          </a:p>
        </p:txBody>
      </p:sp>
      <p:sp>
        <p:nvSpPr>
          <p:cNvPr id="3" name="Content Placeholder 2">
            <a:extLst>
              <a:ext uri="{FF2B5EF4-FFF2-40B4-BE49-F238E27FC236}">
                <a16:creationId xmlns:a16="http://schemas.microsoft.com/office/drawing/2014/main" id="{B88F5DD2-1103-49DF-9224-4007D0B9B1C3}"/>
              </a:ext>
            </a:extLst>
          </p:cNvPr>
          <p:cNvSpPr>
            <a:spLocks noGrp="1"/>
          </p:cNvSpPr>
          <p:nvPr>
            <p:ph idx="1"/>
          </p:nvPr>
        </p:nvSpPr>
        <p:spPr>
          <a:xfrm>
            <a:off x="609600" y="1600201"/>
            <a:ext cx="5486400" cy="4525963"/>
          </a:xfrm>
        </p:spPr>
        <p:txBody>
          <a:bodyPr>
            <a:normAutofit lnSpcReduction="10000"/>
          </a:bodyPr>
          <a:lstStyle/>
          <a:p>
            <a:r>
              <a:rPr lang="en-US" dirty="0"/>
              <a:t>Concern with yeast and molds</a:t>
            </a:r>
          </a:p>
          <a:p>
            <a:r>
              <a:rPr lang="en-US" dirty="0"/>
              <a:t>Concerning for individuals with allergies</a:t>
            </a:r>
          </a:p>
          <a:p>
            <a:r>
              <a:rPr lang="en-US" dirty="0"/>
              <a:t>How to clean:</a:t>
            </a:r>
          </a:p>
          <a:p>
            <a:pPr lvl="1"/>
            <a:r>
              <a:rPr lang="en-US" dirty="0"/>
              <a:t>Follow manufacture directions when possible </a:t>
            </a:r>
          </a:p>
          <a:p>
            <a:pPr lvl="1"/>
            <a:r>
              <a:rPr lang="en-US" dirty="0"/>
              <a:t>A vinegar and water solution is often recommended</a:t>
            </a:r>
          </a:p>
        </p:txBody>
      </p:sp>
      <p:pic>
        <p:nvPicPr>
          <p:cNvPr id="4" name="Picture 3">
            <a:extLst>
              <a:ext uri="{FF2B5EF4-FFF2-40B4-BE49-F238E27FC236}">
                <a16:creationId xmlns:a16="http://schemas.microsoft.com/office/drawing/2014/main" id="{075BB306-2A03-4545-B962-BB316537A181}"/>
              </a:ext>
            </a:extLst>
          </p:cNvPr>
          <p:cNvPicPr>
            <a:picLocks noChangeAspect="1"/>
          </p:cNvPicPr>
          <p:nvPr/>
        </p:nvPicPr>
        <p:blipFill>
          <a:blip r:embed="rId3"/>
          <a:stretch>
            <a:fillRect/>
          </a:stretch>
        </p:blipFill>
        <p:spPr>
          <a:xfrm rot="5400000">
            <a:off x="7065455" y="2034382"/>
            <a:ext cx="4874266" cy="3657600"/>
          </a:xfrm>
          <a:prstGeom prst="rect">
            <a:avLst/>
          </a:prstGeom>
        </p:spPr>
      </p:pic>
    </p:spTree>
    <p:extLst>
      <p:ext uri="{BB962C8B-B14F-4D97-AF65-F5344CB8AC3E}">
        <p14:creationId xmlns:p14="http://schemas.microsoft.com/office/powerpoint/2010/main" val="199606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C8100B08-872C-4664-AE5D-954316F7D76A}"/>
              </a:ext>
            </a:extLst>
          </p:cNvPr>
          <p:cNvPicPr>
            <a:picLocks noGrp="1" noChangeAspect="1"/>
          </p:cNvPicPr>
          <p:nvPr>
            <p:ph idx="1"/>
          </p:nvPr>
        </p:nvPicPr>
        <p:blipFill rotWithShape="1">
          <a:blip r:embed="rId3">
            <a:alphaModFix/>
          </a:blip>
          <a:srcRect l="16975" r="2946" b="-1"/>
          <a:stretch/>
        </p:blipFill>
        <p:spPr>
          <a:xfrm rot="5400000">
            <a:off x="5551168" y="217473"/>
            <a:ext cx="6858001" cy="6423053"/>
          </a:xfrm>
          <a:prstGeom prst="rect">
            <a:avLst/>
          </a:prstGeom>
        </p:spPr>
      </p:pic>
      <p:pic>
        <p:nvPicPr>
          <p:cNvPr id="16" name="Picture 15">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2D20454-64C2-4406-9E24-3E8C28C66962}"/>
              </a:ext>
            </a:extLst>
          </p:cNvPr>
          <p:cNvSpPr>
            <a:spLocks noGrp="1"/>
          </p:cNvSpPr>
          <p:nvPr>
            <p:ph type="title"/>
          </p:nvPr>
        </p:nvSpPr>
        <p:spPr>
          <a:xfrm>
            <a:off x="1420882" y="152897"/>
            <a:ext cx="3377029" cy="1620809"/>
          </a:xfrm>
        </p:spPr>
        <p:txBody>
          <a:bodyPr vert="horz" lIns="91440" tIns="45720" rIns="91440" bIns="45720" rtlCol="0" anchor="t">
            <a:normAutofit/>
          </a:bodyPr>
          <a:lstStyle/>
          <a:p>
            <a:pPr>
              <a:lnSpc>
                <a:spcPct val="90000"/>
              </a:lnSpc>
            </a:pPr>
            <a:r>
              <a:rPr lang="en-US" b="1" dirty="0">
                <a:solidFill>
                  <a:srgbClr val="000000"/>
                </a:solidFill>
              </a:rPr>
              <a:t>Knife Block </a:t>
            </a:r>
          </a:p>
        </p:txBody>
      </p:sp>
      <p:sp>
        <p:nvSpPr>
          <p:cNvPr id="5" name="TextBox 4">
            <a:extLst>
              <a:ext uri="{FF2B5EF4-FFF2-40B4-BE49-F238E27FC236}">
                <a16:creationId xmlns:a16="http://schemas.microsoft.com/office/drawing/2014/main" id="{C60FDAC9-78AE-47AD-94C1-E02FF40116E8}"/>
              </a:ext>
            </a:extLst>
          </p:cNvPr>
          <p:cNvSpPr txBox="1"/>
          <p:nvPr/>
        </p:nvSpPr>
        <p:spPr>
          <a:xfrm>
            <a:off x="122793" y="930009"/>
            <a:ext cx="5973207" cy="5816977"/>
          </a:xfrm>
          <a:prstGeom prst="rect">
            <a:avLst/>
          </a:prstGeom>
          <a:noFill/>
        </p:spPr>
        <p:txBody>
          <a:bodyPr wrap="square" rtlCol="0">
            <a:spAutoFit/>
          </a:bodyPr>
          <a:lstStyle/>
          <a:p>
            <a:pPr marL="571500" indent="-571500">
              <a:buFont typeface="Arial" panose="020B0604020202020204" pitchFamily="34" charset="0"/>
              <a:buChar char="•"/>
            </a:pPr>
            <a:r>
              <a:rPr lang="en-US" sz="3200" dirty="0"/>
              <a:t>Pathogens like  dark places</a:t>
            </a:r>
          </a:p>
          <a:p>
            <a:pPr marL="571500" indent="-571500">
              <a:buFont typeface="Arial" panose="020B0604020202020204" pitchFamily="34" charset="0"/>
              <a:buChar char="•"/>
            </a:pPr>
            <a:r>
              <a:rPr lang="en-US" sz="3200" dirty="0"/>
              <a:t>To clean:</a:t>
            </a:r>
          </a:p>
          <a:p>
            <a:pPr marL="1028700" lvl="1" indent="-571500">
              <a:buFont typeface="Arial" panose="020B0604020202020204" pitchFamily="34" charset="0"/>
              <a:buChar char="•"/>
            </a:pPr>
            <a:r>
              <a:rPr lang="en-US" sz="2800" dirty="0"/>
              <a:t>Remove any knives in block</a:t>
            </a:r>
          </a:p>
          <a:p>
            <a:pPr marL="1028700" lvl="1" indent="-571500">
              <a:buFont typeface="Arial" panose="020B0604020202020204" pitchFamily="34" charset="0"/>
              <a:buChar char="•"/>
            </a:pPr>
            <a:r>
              <a:rPr lang="en-US" sz="2800" dirty="0"/>
              <a:t>Turn the block over and shake </a:t>
            </a:r>
            <a:br>
              <a:rPr lang="en-US" sz="2800" dirty="0"/>
            </a:br>
            <a:r>
              <a:rPr lang="en-US" sz="2800" dirty="0"/>
              <a:t>out any debris </a:t>
            </a:r>
          </a:p>
          <a:p>
            <a:pPr marL="1028700" lvl="1" indent="-571500">
              <a:buFont typeface="Arial" panose="020B0604020202020204" pitchFamily="34" charset="0"/>
              <a:buChar char="•"/>
            </a:pPr>
            <a:r>
              <a:rPr lang="en-US" sz="2800" dirty="0"/>
              <a:t>Take a can of compressed air </a:t>
            </a:r>
            <a:br>
              <a:rPr lang="en-US" sz="2800" dirty="0"/>
            </a:br>
            <a:r>
              <a:rPr lang="en-US" sz="2800" dirty="0"/>
              <a:t>and blow into the slots</a:t>
            </a:r>
          </a:p>
          <a:p>
            <a:pPr marL="1028700" lvl="1" indent="-571500">
              <a:buFont typeface="Arial" panose="020B0604020202020204" pitchFamily="34" charset="0"/>
              <a:buChar char="•"/>
            </a:pPr>
            <a:r>
              <a:rPr lang="en-US" sz="2800" dirty="0"/>
              <a:t>Wash with hot, soapy water </a:t>
            </a:r>
            <a:br>
              <a:rPr lang="en-US" sz="2800" dirty="0"/>
            </a:br>
            <a:r>
              <a:rPr lang="en-US" sz="2800" dirty="0"/>
              <a:t>while using a small brush to </a:t>
            </a:r>
            <a:br>
              <a:rPr lang="en-US" sz="2800" dirty="0"/>
            </a:br>
            <a:r>
              <a:rPr lang="en-US" sz="2800" dirty="0"/>
              <a:t>clean inside the knife slots</a:t>
            </a:r>
          </a:p>
          <a:p>
            <a:pPr marL="1028700" lvl="1" indent="-571500">
              <a:buFont typeface="Arial" panose="020B0604020202020204" pitchFamily="34" charset="0"/>
              <a:buChar char="•"/>
            </a:pPr>
            <a:r>
              <a:rPr lang="en-US" sz="2800" dirty="0"/>
              <a:t>Rinse with clean water</a:t>
            </a:r>
          </a:p>
          <a:p>
            <a:pPr marL="1028700" lvl="1" indent="-571500">
              <a:buFont typeface="Arial" panose="020B0604020202020204" pitchFamily="34" charset="0"/>
              <a:buChar char="•"/>
            </a:pPr>
            <a:r>
              <a:rPr lang="en-US" sz="2800" dirty="0"/>
              <a:t>Sanitize with bleach solution</a:t>
            </a:r>
          </a:p>
          <a:p>
            <a:pPr marL="1028700" lvl="1" indent="-571500">
              <a:buFont typeface="Arial" panose="020B0604020202020204" pitchFamily="34" charset="0"/>
              <a:buChar char="•"/>
            </a:pPr>
            <a:r>
              <a:rPr lang="en-US" sz="2800" dirty="0"/>
              <a:t>Allow to air dry </a:t>
            </a:r>
          </a:p>
        </p:txBody>
      </p:sp>
    </p:spTree>
    <p:extLst>
      <p:ext uri="{BB962C8B-B14F-4D97-AF65-F5344CB8AC3E}">
        <p14:creationId xmlns:p14="http://schemas.microsoft.com/office/powerpoint/2010/main" val="2880816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0F5B-4E13-446D-9BBB-4471A2251B92}"/>
              </a:ext>
            </a:extLst>
          </p:cNvPr>
          <p:cNvSpPr>
            <a:spLocks noGrp="1"/>
          </p:cNvSpPr>
          <p:nvPr>
            <p:ph type="title"/>
          </p:nvPr>
        </p:nvSpPr>
        <p:spPr>
          <a:xfrm>
            <a:off x="609600" y="274638"/>
            <a:ext cx="10972800" cy="1143000"/>
          </a:xfrm>
        </p:spPr>
        <p:txBody>
          <a:bodyPr/>
          <a:lstStyle/>
          <a:p>
            <a:r>
              <a:rPr lang="en-US" b="1" dirty="0"/>
              <a:t>Other Areas of Concern </a:t>
            </a:r>
          </a:p>
        </p:txBody>
      </p:sp>
      <p:sp>
        <p:nvSpPr>
          <p:cNvPr id="3" name="Content Placeholder 2">
            <a:extLst>
              <a:ext uri="{FF2B5EF4-FFF2-40B4-BE49-F238E27FC236}">
                <a16:creationId xmlns:a16="http://schemas.microsoft.com/office/drawing/2014/main" id="{F7700006-E2E3-46BF-8FB6-39F5499D7F96}"/>
              </a:ext>
            </a:extLst>
          </p:cNvPr>
          <p:cNvSpPr>
            <a:spLocks noGrp="1"/>
          </p:cNvSpPr>
          <p:nvPr>
            <p:ph idx="1"/>
          </p:nvPr>
        </p:nvSpPr>
        <p:spPr>
          <a:xfrm>
            <a:off x="814141" y="1600201"/>
            <a:ext cx="5857128" cy="4059831"/>
          </a:xfrm>
        </p:spPr>
        <p:txBody>
          <a:bodyPr>
            <a:normAutofit/>
          </a:bodyPr>
          <a:lstStyle/>
          <a:p>
            <a:r>
              <a:rPr lang="en-US" dirty="0"/>
              <a:t>Sponges and dishrags</a:t>
            </a:r>
          </a:p>
          <a:p>
            <a:r>
              <a:rPr lang="en-US" dirty="0"/>
              <a:t>Kitchen sink and counter tops </a:t>
            </a:r>
          </a:p>
          <a:p>
            <a:r>
              <a:rPr lang="en-US" dirty="0"/>
              <a:t>Coffee Maker </a:t>
            </a:r>
          </a:p>
          <a:p>
            <a:r>
              <a:rPr lang="en-US" dirty="0"/>
              <a:t>Kitchen stoves </a:t>
            </a:r>
          </a:p>
          <a:p>
            <a:r>
              <a:rPr lang="en-US" dirty="0"/>
              <a:t>Animal food dishes </a:t>
            </a:r>
          </a:p>
          <a:p>
            <a:endParaRPr lang="en-US" dirty="0"/>
          </a:p>
          <a:p>
            <a:endParaRPr lang="en-US" dirty="0"/>
          </a:p>
        </p:txBody>
      </p:sp>
      <p:sp>
        <p:nvSpPr>
          <p:cNvPr id="4" name="Rectangle 3">
            <a:extLst>
              <a:ext uri="{FF2B5EF4-FFF2-40B4-BE49-F238E27FC236}">
                <a16:creationId xmlns:a16="http://schemas.microsoft.com/office/drawing/2014/main" id="{1F87541D-80A4-4F6E-9490-0BEC7D92AAD5}"/>
              </a:ext>
            </a:extLst>
          </p:cNvPr>
          <p:cNvSpPr/>
          <p:nvPr/>
        </p:nvSpPr>
        <p:spPr>
          <a:xfrm>
            <a:off x="2781716" y="5948794"/>
            <a:ext cx="6628568" cy="646331"/>
          </a:xfrm>
          <a:prstGeom prst="rect">
            <a:avLst/>
          </a:prstGeom>
        </p:spPr>
        <p:txBody>
          <a:bodyPr wrap="square">
            <a:spAutoFit/>
          </a:bodyPr>
          <a:lstStyle/>
          <a:p>
            <a:r>
              <a:rPr lang="en-US" dirty="0">
                <a:hlinkClick r:id="rId3"/>
              </a:rPr>
              <a:t>https://d2evkimvhatqav.cloudfront.net/documents/where_germs_are_hiding_infographic_sm.pdf?mtime=20200713162752&amp;focal=none</a:t>
            </a:r>
            <a:endParaRPr lang="en-US" dirty="0"/>
          </a:p>
        </p:txBody>
      </p:sp>
      <p:pic>
        <p:nvPicPr>
          <p:cNvPr id="6" name="Picture 5" descr="Espresso shot pouring into cup">
            <a:extLst>
              <a:ext uri="{FF2B5EF4-FFF2-40B4-BE49-F238E27FC236}">
                <a16:creationId xmlns:a16="http://schemas.microsoft.com/office/drawing/2014/main" id="{40B7DBE2-CA49-44E3-87CD-E1EC72197DDD}"/>
              </a:ext>
            </a:extLst>
          </p:cNvPr>
          <p:cNvPicPr>
            <a:picLocks noChangeAspect="1"/>
          </p:cNvPicPr>
          <p:nvPr/>
        </p:nvPicPr>
        <p:blipFill rotWithShape="1">
          <a:blip r:embed="rId4">
            <a:extLst>
              <a:ext uri="{28A0092B-C50C-407E-A947-70E740481C1C}">
                <a14:useLocalDpi xmlns:a14="http://schemas.microsoft.com/office/drawing/2010/main" val="0"/>
              </a:ext>
            </a:extLst>
          </a:blip>
          <a:srcRect r="6927"/>
          <a:stretch/>
        </p:blipFill>
        <p:spPr>
          <a:xfrm>
            <a:off x="9007101" y="1600201"/>
            <a:ext cx="2856037" cy="2048227"/>
          </a:xfrm>
          <a:prstGeom prst="rect">
            <a:avLst/>
          </a:prstGeom>
        </p:spPr>
      </p:pic>
      <p:pic>
        <p:nvPicPr>
          <p:cNvPr id="7" name="Picture 6">
            <a:extLst>
              <a:ext uri="{FF2B5EF4-FFF2-40B4-BE49-F238E27FC236}">
                <a16:creationId xmlns:a16="http://schemas.microsoft.com/office/drawing/2014/main" id="{DD7E5E60-F63B-4CA5-9267-F8292ACF110B}"/>
              </a:ext>
            </a:extLst>
          </p:cNvPr>
          <p:cNvPicPr>
            <a:picLocks noChangeAspect="1"/>
          </p:cNvPicPr>
          <p:nvPr/>
        </p:nvPicPr>
        <p:blipFill>
          <a:blip r:embed="rId5"/>
          <a:stretch>
            <a:fillRect/>
          </a:stretch>
        </p:blipFill>
        <p:spPr>
          <a:xfrm rot="5400000">
            <a:off x="6208343" y="2887557"/>
            <a:ext cx="3057143" cy="2295238"/>
          </a:xfrm>
          <a:prstGeom prst="rect">
            <a:avLst/>
          </a:prstGeom>
        </p:spPr>
      </p:pic>
    </p:spTree>
    <p:extLst>
      <p:ext uri="{BB962C8B-B14F-4D97-AF65-F5344CB8AC3E}">
        <p14:creationId xmlns:p14="http://schemas.microsoft.com/office/powerpoint/2010/main" val="272831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D109-2EDC-4A65-935C-B4A14205C0A4}"/>
              </a:ext>
            </a:extLst>
          </p:cNvPr>
          <p:cNvSpPr>
            <a:spLocks noGrp="1"/>
          </p:cNvSpPr>
          <p:nvPr>
            <p:ph type="title"/>
          </p:nvPr>
        </p:nvSpPr>
        <p:spPr>
          <a:xfrm>
            <a:off x="609600" y="274638"/>
            <a:ext cx="10972800" cy="1143000"/>
          </a:xfrm>
        </p:spPr>
        <p:txBody>
          <a:bodyPr/>
          <a:lstStyle/>
          <a:p>
            <a:r>
              <a:rPr lang="en-US" b="1" dirty="0"/>
              <a:t>Summary </a:t>
            </a:r>
          </a:p>
        </p:txBody>
      </p:sp>
      <p:sp>
        <p:nvSpPr>
          <p:cNvPr id="3" name="Content Placeholder 2">
            <a:extLst>
              <a:ext uri="{FF2B5EF4-FFF2-40B4-BE49-F238E27FC236}">
                <a16:creationId xmlns:a16="http://schemas.microsoft.com/office/drawing/2014/main" id="{6550F0A9-5C18-46E8-B9F4-BF6255839174}"/>
              </a:ext>
            </a:extLst>
          </p:cNvPr>
          <p:cNvSpPr>
            <a:spLocks noGrp="1"/>
          </p:cNvSpPr>
          <p:nvPr>
            <p:ph idx="1"/>
          </p:nvPr>
        </p:nvSpPr>
        <p:spPr>
          <a:xfrm>
            <a:off x="1913021" y="1624265"/>
            <a:ext cx="8365958" cy="4525963"/>
          </a:xfrm>
        </p:spPr>
        <p:txBody>
          <a:bodyPr/>
          <a:lstStyle/>
          <a:p>
            <a:r>
              <a:rPr lang="en-US" dirty="0"/>
              <a:t>Germs/pathogens can be anywhere</a:t>
            </a:r>
          </a:p>
          <a:p>
            <a:r>
              <a:rPr lang="en-US" dirty="0"/>
              <a:t>Foodborne illnesses can be prevented </a:t>
            </a:r>
          </a:p>
          <a:p>
            <a:r>
              <a:rPr lang="en-US" dirty="0"/>
              <a:t>Proper cleanliness and sanitation are crucial </a:t>
            </a:r>
            <a:br>
              <a:rPr lang="en-US" dirty="0"/>
            </a:br>
            <a:r>
              <a:rPr lang="en-US" dirty="0"/>
              <a:t>to helping prevent foodborne illness </a:t>
            </a:r>
          </a:p>
        </p:txBody>
      </p:sp>
    </p:spTree>
    <p:extLst>
      <p:ext uri="{BB962C8B-B14F-4D97-AF65-F5344CB8AC3E}">
        <p14:creationId xmlns:p14="http://schemas.microsoft.com/office/powerpoint/2010/main" val="312405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F5788-906C-4186-90DE-8A9801A4B75F}"/>
              </a:ext>
            </a:extLst>
          </p:cNvPr>
          <p:cNvSpPr>
            <a:spLocks noGrp="1"/>
          </p:cNvSpPr>
          <p:nvPr>
            <p:ph type="title"/>
          </p:nvPr>
        </p:nvSpPr>
        <p:spPr/>
        <p:txBody>
          <a:bodyPr/>
          <a:lstStyle/>
          <a:p>
            <a:r>
              <a:rPr lang="en-US" b="1" dirty="0"/>
              <a:t>Objectives</a:t>
            </a:r>
            <a:r>
              <a:rPr lang="en-US" dirty="0"/>
              <a:t>	</a:t>
            </a:r>
          </a:p>
        </p:txBody>
      </p:sp>
      <p:sp>
        <p:nvSpPr>
          <p:cNvPr id="3" name="Content Placeholder 2">
            <a:extLst>
              <a:ext uri="{FF2B5EF4-FFF2-40B4-BE49-F238E27FC236}">
                <a16:creationId xmlns:a16="http://schemas.microsoft.com/office/drawing/2014/main" id="{821C9D49-B72F-4D28-8C47-E2620084A548}"/>
              </a:ext>
            </a:extLst>
          </p:cNvPr>
          <p:cNvSpPr>
            <a:spLocks noGrp="1"/>
          </p:cNvSpPr>
          <p:nvPr>
            <p:ph idx="1"/>
          </p:nvPr>
        </p:nvSpPr>
        <p:spPr/>
        <p:txBody>
          <a:bodyPr/>
          <a:lstStyle/>
          <a:p>
            <a:r>
              <a:rPr lang="en-US" dirty="0"/>
              <a:t>Review statistics of people effected by foodborne illness annually </a:t>
            </a:r>
          </a:p>
          <a:p>
            <a:r>
              <a:rPr lang="en-US" dirty="0"/>
              <a:t>Provide knowledge of the most common pathogens and their “claims to fame” </a:t>
            </a:r>
          </a:p>
          <a:p>
            <a:r>
              <a:rPr lang="en-US" dirty="0"/>
              <a:t>Identify common places of contamination in your kitchen that could make you sick</a:t>
            </a:r>
          </a:p>
          <a:p>
            <a:r>
              <a:rPr lang="en-US" dirty="0"/>
              <a:t>Provide tips, “tried and true,” to get you through </a:t>
            </a:r>
          </a:p>
        </p:txBody>
      </p:sp>
    </p:spTree>
    <p:extLst>
      <p:ext uri="{BB962C8B-B14F-4D97-AF65-F5344CB8AC3E}">
        <p14:creationId xmlns:p14="http://schemas.microsoft.com/office/powerpoint/2010/main" val="336983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fld id="{E093B04A-99D5-409D-BE4D-50EBCA90BA1E}" type="slidenum">
              <a:rPr lang="en-US"/>
              <a:pPr/>
              <a:t>3</a:t>
            </a:fld>
            <a:endParaRPr lang="en-US" dirty="0"/>
          </a:p>
        </p:txBody>
      </p:sp>
      <p:sp>
        <p:nvSpPr>
          <p:cNvPr id="596996" name="Rectangle 4"/>
          <p:cNvSpPr>
            <a:spLocks noGrp="1" noChangeArrowheads="1"/>
          </p:cNvSpPr>
          <p:nvPr>
            <p:ph type="title"/>
          </p:nvPr>
        </p:nvSpPr>
        <p:spPr>
          <a:xfrm>
            <a:off x="4368289" y="381001"/>
            <a:ext cx="3797300" cy="1219200"/>
          </a:xfrm>
        </p:spPr>
        <p:txBody>
          <a:bodyPr>
            <a:normAutofit/>
          </a:bodyPr>
          <a:lstStyle/>
          <a:p>
            <a:pPr algn="ctr"/>
            <a:r>
              <a:rPr lang="en-US" b="1" dirty="0"/>
              <a:t>Did you know …</a:t>
            </a:r>
          </a:p>
        </p:txBody>
      </p:sp>
      <p:sp>
        <p:nvSpPr>
          <p:cNvPr id="2" name="Text Placeholder 1"/>
          <p:cNvSpPr>
            <a:spLocks noGrp="1"/>
          </p:cNvSpPr>
          <p:nvPr>
            <p:ph type="body" sz="half" idx="1"/>
          </p:nvPr>
        </p:nvSpPr>
        <p:spPr>
          <a:xfrm>
            <a:off x="1111624" y="1564342"/>
            <a:ext cx="4706471" cy="3805518"/>
          </a:xfrm>
        </p:spPr>
        <p:txBody>
          <a:bodyPr>
            <a:normAutofit/>
          </a:bodyPr>
          <a:lstStyle/>
          <a:p>
            <a:r>
              <a:rPr lang="en-US" dirty="0"/>
              <a:t>48 million illnesses </a:t>
            </a:r>
            <a:br>
              <a:rPr lang="en-US" dirty="0"/>
            </a:br>
            <a:r>
              <a:rPr lang="en-US" dirty="0"/>
              <a:t>(1 in 6 Americans)</a:t>
            </a:r>
          </a:p>
          <a:p>
            <a:endParaRPr lang="en-US" dirty="0"/>
          </a:p>
          <a:p>
            <a:r>
              <a:rPr lang="en-US" dirty="0"/>
              <a:t>128,000 Americans will be hospitalized</a:t>
            </a:r>
          </a:p>
          <a:p>
            <a:endParaRPr lang="en-US" dirty="0"/>
          </a:p>
          <a:p>
            <a:r>
              <a:rPr lang="en-US" dirty="0"/>
              <a:t>Over 3,000 deaths </a:t>
            </a:r>
            <a:br>
              <a:rPr lang="en-US" dirty="0"/>
            </a:br>
            <a:r>
              <a:rPr lang="en-US" dirty="0"/>
              <a:t>(8 Americans each day)</a:t>
            </a:r>
          </a:p>
          <a:p>
            <a:pPr marL="0" indent="0">
              <a:buNone/>
            </a:pP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563" t="14849" r="14775" b="19157"/>
          <a:stretch/>
        </p:blipFill>
        <p:spPr bwMode="auto">
          <a:xfrm>
            <a:off x="6521825" y="2211030"/>
            <a:ext cx="4291577" cy="251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96FCDCB6-5174-452B-AD34-86C5B3E9929C}"/>
              </a:ext>
            </a:extLst>
          </p:cNvPr>
          <p:cNvSpPr/>
          <p:nvPr/>
        </p:nvSpPr>
        <p:spPr>
          <a:xfrm>
            <a:off x="2728175" y="6257607"/>
            <a:ext cx="7077528" cy="369332"/>
          </a:xfrm>
          <a:prstGeom prst="rect">
            <a:avLst/>
          </a:prstGeom>
        </p:spPr>
        <p:txBody>
          <a:bodyPr wrap="square">
            <a:spAutoFit/>
          </a:bodyPr>
          <a:lstStyle/>
          <a:p>
            <a:r>
              <a:rPr lang="en-US" dirty="0">
                <a:hlinkClick r:id="rId4"/>
              </a:rPr>
              <a:t>https://www.cdc.gov/foodborneburden/2011-foodborne-estimates.html</a:t>
            </a:r>
            <a:endParaRPr lang="en-US" dirty="0"/>
          </a:p>
        </p:txBody>
      </p:sp>
    </p:spTree>
    <p:extLst>
      <p:ext uri="{BB962C8B-B14F-4D97-AF65-F5344CB8AC3E}">
        <p14:creationId xmlns:p14="http://schemas.microsoft.com/office/powerpoint/2010/main" val="414036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996E-A6FA-4490-853E-87DD6398ECC8}"/>
              </a:ext>
            </a:extLst>
          </p:cNvPr>
          <p:cNvSpPr>
            <a:spLocks noGrp="1"/>
          </p:cNvSpPr>
          <p:nvPr>
            <p:ph type="title"/>
          </p:nvPr>
        </p:nvSpPr>
        <p:spPr>
          <a:xfrm>
            <a:off x="609600" y="274638"/>
            <a:ext cx="10972800" cy="1143000"/>
          </a:xfrm>
        </p:spPr>
        <p:txBody>
          <a:bodyPr/>
          <a:lstStyle/>
          <a:p>
            <a:r>
              <a:rPr lang="en-US" b="1" dirty="0"/>
              <a:t>Symptoms of Foodborne Illness</a:t>
            </a:r>
          </a:p>
        </p:txBody>
      </p:sp>
      <p:sp>
        <p:nvSpPr>
          <p:cNvPr id="3" name="Text Placeholder 2">
            <a:extLst>
              <a:ext uri="{FF2B5EF4-FFF2-40B4-BE49-F238E27FC236}">
                <a16:creationId xmlns:a16="http://schemas.microsoft.com/office/drawing/2014/main" id="{57D04AA8-C610-42FE-A629-C9DD98436F74}"/>
              </a:ext>
            </a:extLst>
          </p:cNvPr>
          <p:cNvSpPr>
            <a:spLocks noGrp="1"/>
          </p:cNvSpPr>
          <p:nvPr>
            <p:ph type="body" sz="half" idx="1"/>
          </p:nvPr>
        </p:nvSpPr>
        <p:spPr>
          <a:xfrm>
            <a:off x="833720" y="1600200"/>
            <a:ext cx="5384800" cy="4525963"/>
          </a:xfrm>
        </p:spPr>
        <p:txBody>
          <a:bodyPr/>
          <a:lstStyle/>
          <a:p>
            <a:r>
              <a:rPr lang="en-US" dirty="0"/>
              <a:t>Upset stomach</a:t>
            </a:r>
          </a:p>
          <a:p>
            <a:r>
              <a:rPr lang="en-US" dirty="0"/>
              <a:t>Stomach cramps</a:t>
            </a:r>
          </a:p>
          <a:p>
            <a:r>
              <a:rPr lang="en-US" dirty="0"/>
              <a:t>Nausea</a:t>
            </a:r>
          </a:p>
          <a:p>
            <a:r>
              <a:rPr lang="en-US" dirty="0"/>
              <a:t>Vomiting</a:t>
            </a:r>
          </a:p>
          <a:p>
            <a:r>
              <a:rPr lang="en-US" dirty="0"/>
              <a:t>Diarrhea</a:t>
            </a:r>
          </a:p>
          <a:p>
            <a:r>
              <a:rPr lang="en-US" dirty="0"/>
              <a:t>Fever </a:t>
            </a:r>
          </a:p>
        </p:txBody>
      </p:sp>
      <p:pic>
        <p:nvPicPr>
          <p:cNvPr id="5" name="Picture 4">
            <a:extLst>
              <a:ext uri="{FF2B5EF4-FFF2-40B4-BE49-F238E27FC236}">
                <a16:creationId xmlns:a16="http://schemas.microsoft.com/office/drawing/2014/main" id="{BD64000F-3F84-4A6B-B32F-DFF3CEF4E8A9}"/>
              </a:ext>
            </a:extLst>
          </p:cNvPr>
          <p:cNvPicPr>
            <a:picLocks noChangeAspect="1"/>
          </p:cNvPicPr>
          <p:nvPr/>
        </p:nvPicPr>
        <p:blipFill>
          <a:blip r:embed="rId3"/>
          <a:stretch>
            <a:fillRect/>
          </a:stretch>
        </p:blipFill>
        <p:spPr>
          <a:xfrm>
            <a:off x="3448050" y="3128028"/>
            <a:ext cx="5295900" cy="2962275"/>
          </a:xfrm>
          <a:prstGeom prst="rect">
            <a:avLst/>
          </a:prstGeom>
        </p:spPr>
      </p:pic>
      <p:sp>
        <p:nvSpPr>
          <p:cNvPr id="4" name="Content Placeholder 3">
            <a:extLst>
              <a:ext uri="{FF2B5EF4-FFF2-40B4-BE49-F238E27FC236}">
                <a16:creationId xmlns:a16="http://schemas.microsoft.com/office/drawing/2014/main" id="{ADE70F32-0D86-4F33-8C1C-087EB48A09CF}"/>
              </a:ext>
            </a:extLst>
          </p:cNvPr>
          <p:cNvSpPr>
            <a:spLocks noGrp="1"/>
          </p:cNvSpPr>
          <p:nvPr>
            <p:ph sz="half" idx="2"/>
          </p:nvPr>
        </p:nvSpPr>
        <p:spPr>
          <a:xfrm>
            <a:off x="8049986" y="1600200"/>
            <a:ext cx="3755571" cy="4525963"/>
          </a:xfrm>
        </p:spPr>
        <p:txBody>
          <a:bodyPr/>
          <a:lstStyle/>
          <a:p>
            <a:r>
              <a:rPr lang="en-US" dirty="0"/>
              <a:t>More severe:</a:t>
            </a:r>
          </a:p>
          <a:p>
            <a:pPr lvl="1"/>
            <a:r>
              <a:rPr lang="en-US" dirty="0"/>
              <a:t>Bloody stools</a:t>
            </a:r>
          </a:p>
          <a:p>
            <a:pPr lvl="1"/>
            <a:r>
              <a:rPr lang="en-US" dirty="0"/>
              <a:t>High fever </a:t>
            </a:r>
          </a:p>
          <a:p>
            <a:pPr lvl="1"/>
            <a:r>
              <a:rPr lang="en-US" dirty="0"/>
              <a:t>Frequent vomiting </a:t>
            </a:r>
          </a:p>
          <a:p>
            <a:pPr lvl="1"/>
            <a:r>
              <a:rPr lang="en-US" dirty="0"/>
              <a:t>Dehydration </a:t>
            </a:r>
          </a:p>
        </p:txBody>
      </p:sp>
      <p:sp>
        <p:nvSpPr>
          <p:cNvPr id="6" name="Rectangle 5">
            <a:extLst>
              <a:ext uri="{FF2B5EF4-FFF2-40B4-BE49-F238E27FC236}">
                <a16:creationId xmlns:a16="http://schemas.microsoft.com/office/drawing/2014/main" id="{AE2D0AFD-2F65-4FB7-9A7F-5AD28DEAF138}"/>
              </a:ext>
            </a:extLst>
          </p:cNvPr>
          <p:cNvSpPr/>
          <p:nvPr/>
        </p:nvSpPr>
        <p:spPr>
          <a:xfrm>
            <a:off x="3705923" y="6290795"/>
            <a:ext cx="4780155" cy="369332"/>
          </a:xfrm>
          <a:prstGeom prst="rect">
            <a:avLst/>
          </a:prstGeom>
        </p:spPr>
        <p:txBody>
          <a:bodyPr wrap="none">
            <a:spAutoFit/>
          </a:bodyPr>
          <a:lstStyle/>
          <a:p>
            <a:r>
              <a:rPr lang="en-US" dirty="0">
                <a:hlinkClick r:id="rId4"/>
              </a:rPr>
              <a:t>https://www.cdc.gov/foodsafety/symptoms.html</a:t>
            </a:r>
            <a:endParaRPr lang="en-US" dirty="0"/>
          </a:p>
        </p:txBody>
      </p:sp>
    </p:spTree>
    <p:extLst>
      <p:ext uri="{BB962C8B-B14F-4D97-AF65-F5344CB8AC3E}">
        <p14:creationId xmlns:p14="http://schemas.microsoft.com/office/powerpoint/2010/main" val="161755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350" y="103909"/>
            <a:ext cx="8229600" cy="1143000"/>
          </a:xfrm>
        </p:spPr>
        <p:txBody>
          <a:bodyPr/>
          <a:lstStyle/>
          <a:p>
            <a:r>
              <a:rPr lang="en-US" b="1" dirty="0"/>
              <a:t>Top 5 FBI Causing Pathogens </a:t>
            </a:r>
          </a:p>
        </p:txBody>
      </p:sp>
      <p:sp>
        <p:nvSpPr>
          <p:cNvPr id="3" name="Text Placeholder 2"/>
          <p:cNvSpPr>
            <a:spLocks noGrp="1"/>
          </p:cNvSpPr>
          <p:nvPr>
            <p:ph type="body" sz="half" idx="1"/>
          </p:nvPr>
        </p:nvSpPr>
        <p:spPr>
          <a:xfrm>
            <a:off x="1981200" y="1600201"/>
            <a:ext cx="5029200" cy="4525963"/>
          </a:xfrm>
        </p:spPr>
        <p:txBody>
          <a:bodyPr/>
          <a:lstStyle/>
          <a:p>
            <a:pPr marL="514350" indent="-514350">
              <a:buFont typeface="+mj-lt"/>
              <a:buAutoNum type="arabicPeriod"/>
            </a:pPr>
            <a:r>
              <a:rPr lang="en-US" dirty="0"/>
              <a:t>Norovirus </a:t>
            </a:r>
          </a:p>
          <a:p>
            <a:pPr marL="514350" indent="-514350">
              <a:buFont typeface="+mj-lt"/>
              <a:buAutoNum type="arabicPeriod"/>
            </a:pPr>
            <a:r>
              <a:rPr lang="en-US" i="1" dirty="0"/>
              <a:t>Salmonella</a:t>
            </a:r>
          </a:p>
          <a:p>
            <a:pPr marL="514350" indent="-514350">
              <a:buFont typeface="+mj-lt"/>
              <a:buAutoNum type="arabicPeriod"/>
            </a:pPr>
            <a:r>
              <a:rPr lang="en-US" i="1" dirty="0"/>
              <a:t>Clostridium perfringens </a:t>
            </a:r>
          </a:p>
          <a:p>
            <a:pPr marL="514350" indent="-514350">
              <a:buFont typeface="+mj-lt"/>
              <a:buAutoNum type="arabicPeriod"/>
            </a:pPr>
            <a:r>
              <a:rPr lang="en-US" i="1" dirty="0"/>
              <a:t>Campylobacter</a:t>
            </a:r>
          </a:p>
          <a:p>
            <a:pPr marL="514350" indent="-514350">
              <a:buFont typeface="+mj-lt"/>
              <a:buAutoNum type="arabicPeriod"/>
            </a:pPr>
            <a:r>
              <a:rPr lang="en-US" i="1" dirty="0"/>
              <a:t>Staphylococcus aureus </a:t>
            </a:r>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760"/>
          <a:stretch/>
        </p:blipFill>
        <p:spPr bwMode="auto">
          <a:xfrm>
            <a:off x="5569516" y="1143000"/>
            <a:ext cx="133352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0450" y="11430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3071813"/>
            <a:ext cx="21907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7527" y="4793714"/>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1" y="452225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214E1D5C-0E9A-4D44-AF97-FE70AFEA9D8E}"/>
              </a:ext>
            </a:extLst>
          </p:cNvPr>
          <p:cNvSpPr/>
          <p:nvPr/>
        </p:nvSpPr>
        <p:spPr>
          <a:xfrm>
            <a:off x="4965189" y="6416365"/>
            <a:ext cx="7077528" cy="369332"/>
          </a:xfrm>
          <a:prstGeom prst="rect">
            <a:avLst/>
          </a:prstGeom>
        </p:spPr>
        <p:txBody>
          <a:bodyPr wrap="square">
            <a:spAutoFit/>
          </a:bodyPr>
          <a:lstStyle/>
          <a:p>
            <a:r>
              <a:rPr lang="en-US" dirty="0">
                <a:hlinkClick r:id="rId8"/>
              </a:rPr>
              <a:t>https://www.cdc.gov/foodborneburden/2011-foodborne-estimates.html</a:t>
            </a:r>
            <a:endParaRPr lang="en-US" dirty="0"/>
          </a:p>
        </p:txBody>
      </p:sp>
    </p:spTree>
    <p:extLst>
      <p:ext uri="{BB962C8B-B14F-4D97-AF65-F5344CB8AC3E}">
        <p14:creationId xmlns:p14="http://schemas.microsoft.com/office/powerpoint/2010/main" val="906457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9E28A8-52A3-499D-B557-41192B2212C8}"/>
              </a:ext>
            </a:extLst>
          </p:cNvPr>
          <p:cNvPicPr>
            <a:picLocks noChangeAspect="1"/>
          </p:cNvPicPr>
          <p:nvPr/>
        </p:nvPicPr>
        <p:blipFill rotWithShape="1">
          <a:blip r:embed="rId3"/>
          <a:srcRect t="2098" b="1083"/>
          <a:stretch/>
        </p:blipFill>
        <p:spPr>
          <a:xfrm>
            <a:off x="3018716" y="75065"/>
            <a:ext cx="6154569" cy="6707871"/>
          </a:xfrm>
          <a:prstGeom prst="rect">
            <a:avLst/>
          </a:prstGeom>
        </p:spPr>
      </p:pic>
    </p:spTree>
    <p:extLst>
      <p:ext uri="{BB962C8B-B14F-4D97-AF65-F5344CB8AC3E}">
        <p14:creationId xmlns:p14="http://schemas.microsoft.com/office/powerpoint/2010/main" val="313112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Title 4">
            <a:extLst>
              <a:ext uri="{FF2B5EF4-FFF2-40B4-BE49-F238E27FC236}">
                <a16:creationId xmlns:a16="http://schemas.microsoft.com/office/drawing/2014/main" id="{A1091632-B55A-466F-AEEC-0840EA1C7BCC}"/>
              </a:ext>
            </a:extLst>
          </p:cNvPr>
          <p:cNvSpPr>
            <a:spLocks noGrp="1"/>
          </p:cNvSpPr>
          <p:nvPr>
            <p:ph type="title"/>
          </p:nvPr>
        </p:nvSpPr>
        <p:spPr>
          <a:xfrm>
            <a:off x="976713" y="798445"/>
            <a:ext cx="5089076" cy="1311664"/>
          </a:xfrm>
        </p:spPr>
        <p:txBody>
          <a:bodyPr>
            <a:normAutofit/>
          </a:bodyPr>
          <a:lstStyle/>
          <a:p>
            <a:pPr>
              <a:lnSpc>
                <a:spcPct val="90000"/>
              </a:lnSpc>
            </a:pPr>
            <a:r>
              <a:rPr lang="en-US" sz="4100" b="1" dirty="0">
                <a:solidFill>
                  <a:srgbClr val="000000"/>
                </a:solidFill>
              </a:rPr>
              <a:t>Foodborne Outbreaks</a:t>
            </a:r>
          </a:p>
        </p:txBody>
      </p:sp>
      <p:sp>
        <p:nvSpPr>
          <p:cNvPr id="6" name="Content Placeholder 5">
            <a:extLst>
              <a:ext uri="{FF2B5EF4-FFF2-40B4-BE49-F238E27FC236}">
                <a16:creationId xmlns:a16="http://schemas.microsoft.com/office/drawing/2014/main" id="{3BFD6192-8A45-4425-ACAB-1A7BCEC7C8BB}"/>
              </a:ext>
            </a:extLst>
          </p:cNvPr>
          <p:cNvSpPr>
            <a:spLocks noGrp="1"/>
          </p:cNvSpPr>
          <p:nvPr>
            <p:ph idx="1"/>
          </p:nvPr>
        </p:nvSpPr>
        <p:spPr>
          <a:xfrm>
            <a:off x="804997" y="1924341"/>
            <a:ext cx="4706803" cy="2823551"/>
          </a:xfrm>
        </p:spPr>
        <p:txBody>
          <a:bodyPr anchor="ctr">
            <a:normAutofit/>
          </a:bodyPr>
          <a:lstStyle/>
          <a:p>
            <a:r>
              <a:rPr lang="en-US" sz="3600" dirty="0">
                <a:solidFill>
                  <a:srgbClr val="000000"/>
                </a:solidFill>
              </a:rPr>
              <a:t>21% from home </a:t>
            </a:r>
          </a:p>
          <a:p>
            <a:r>
              <a:rPr lang="en-US" sz="3600" dirty="0">
                <a:solidFill>
                  <a:srgbClr val="000000"/>
                </a:solidFill>
              </a:rPr>
              <a:t>48% from food prepared outside the home </a:t>
            </a:r>
          </a:p>
        </p:txBody>
      </p:sp>
      <p:sp>
        <p:nvSpPr>
          <p:cNvPr id="19"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id="{5E05A26F-98BA-4172-84C8-CD7647C1B5A1}"/>
              </a:ext>
            </a:extLst>
          </p:cNvPr>
          <p:cNvPicPr>
            <a:picLocks noChangeAspect="1"/>
          </p:cNvPicPr>
          <p:nvPr/>
        </p:nvPicPr>
        <p:blipFill rotWithShape="1">
          <a:blip r:embed="rId4"/>
          <a:srcRect r="12675"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11" name="Rectangle 10">
            <a:extLst>
              <a:ext uri="{FF2B5EF4-FFF2-40B4-BE49-F238E27FC236}">
                <a16:creationId xmlns:a16="http://schemas.microsoft.com/office/drawing/2014/main" id="{94800165-A7F4-4663-B7BF-0B55E5D11B79}"/>
              </a:ext>
            </a:extLst>
          </p:cNvPr>
          <p:cNvSpPr/>
          <p:nvPr/>
        </p:nvSpPr>
        <p:spPr>
          <a:xfrm>
            <a:off x="305601" y="6223007"/>
            <a:ext cx="6431300" cy="369332"/>
          </a:xfrm>
          <a:prstGeom prst="rect">
            <a:avLst/>
          </a:prstGeom>
        </p:spPr>
        <p:txBody>
          <a:bodyPr wrap="square">
            <a:spAutoFit/>
          </a:bodyPr>
          <a:lstStyle/>
          <a:p>
            <a:r>
              <a:rPr lang="en-US" dirty="0">
                <a:hlinkClick r:id="rId5"/>
              </a:rPr>
              <a:t>https://www.cdc.gov/mmwr/preview/mmwrhtml/ss6202a1.htm</a:t>
            </a:r>
            <a:r>
              <a:rPr lang="en-US" dirty="0"/>
              <a:t> </a:t>
            </a:r>
          </a:p>
        </p:txBody>
      </p:sp>
    </p:spTree>
    <p:extLst>
      <p:ext uri="{BB962C8B-B14F-4D97-AF65-F5344CB8AC3E}">
        <p14:creationId xmlns:p14="http://schemas.microsoft.com/office/powerpoint/2010/main" val="33030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C1AC-3BB4-4D7F-A33D-57D5B5F5892A}"/>
              </a:ext>
            </a:extLst>
          </p:cNvPr>
          <p:cNvSpPr>
            <a:spLocks noGrp="1"/>
          </p:cNvSpPr>
          <p:nvPr>
            <p:ph type="ctrTitle"/>
          </p:nvPr>
        </p:nvSpPr>
        <p:spPr>
          <a:xfrm>
            <a:off x="914400" y="730917"/>
            <a:ext cx="10363200" cy="1470025"/>
          </a:xfrm>
        </p:spPr>
        <p:txBody>
          <a:bodyPr/>
          <a:lstStyle/>
          <a:p>
            <a:r>
              <a:rPr lang="en-US" b="1" dirty="0"/>
              <a:t>Germiest Places in the Kitchen</a:t>
            </a:r>
          </a:p>
        </p:txBody>
      </p:sp>
      <p:sp>
        <p:nvSpPr>
          <p:cNvPr id="10" name="Subtitle 9">
            <a:extLst>
              <a:ext uri="{FF2B5EF4-FFF2-40B4-BE49-F238E27FC236}">
                <a16:creationId xmlns:a16="http://schemas.microsoft.com/office/drawing/2014/main" id="{8A7CE30A-F66E-4A43-ABD6-9AEE19214D77}"/>
              </a:ext>
            </a:extLst>
          </p:cNvPr>
          <p:cNvSpPr>
            <a:spLocks noGrp="1"/>
          </p:cNvSpPr>
          <p:nvPr>
            <p:ph type="subTitle" idx="1"/>
          </p:nvPr>
        </p:nvSpPr>
        <p:spPr>
          <a:xfrm>
            <a:off x="1828800" y="2200942"/>
            <a:ext cx="8534400" cy="1752600"/>
          </a:xfrm>
        </p:spPr>
        <p:txBody>
          <a:bodyPr/>
          <a:lstStyle/>
          <a:p>
            <a:r>
              <a:rPr lang="en-US" dirty="0"/>
              <a:t>2013 NFS International Household Germ Study </a:t>
            </a:r>
          </a:p>
        </p:txBody>
      </p:sp>
      <p:sp>
        <p:nvSpPr>
          <p:cNvPr id="11" name="Rectangle 10">
            <a:extLst>
              <a:ext uri="{FF2B5EF4-FFF2-40B4-BE49-F238E27FC236}">
                <a16:creationId xmlns:a16="http://schemas.microsoft.com/office/drawing/2014/main" id="{5EFFACE1-487B-4012-9FFD-307DF6F8DFC5}"/>
              </a:ext>
            </a:extLst>
          </p:cNvPr>
          <p:cNvSpPr/>
          <p:nvPr/>
        </p:nvSpPr>
        <p:spPr>
          <a:xfrm>
            <a:off x="2736850" y="6132766"/>
            <a:ext cx="6718300" cy="369332"/>
          </a:xfrm>
          <a:prstGeom prst="rect">
            <a:avLst/>
          </a:prstGeom>
        </p:spPr>
        <p:txBody>
          <a:bodyPr wrap="square">
            <a:spAutoFit/>
          </a:bodyPr>
          <a:lstStyle/>
          <a:p>
            <a:r>
              <a:rPr lang="en-US" dirty="0">
                <a:hlinkClick r:id="rId3"/>
              </a:rPr>
              <a:t>https://www.nsf.org/knowledge-library/clean-germiest-kitchen-items</a:t>
            </a:r>
            <a:endParaRPr lang="en-US" dirty="0"/>
          </a:p>
        </p:txBody>
      </p:sp>
      <p:pic>
        <p:nvPicPr>
          <p:cNvPr id="12" name="Picture 11">
            <a:extLst>
              <a:ext uri="{FF2B5EF4-FFF2-40B4-BE49-F238E27FC236}">
                <a16:creationId xmlns:a16="http://schemas.microsoft.com/office/drawing/2014/main" id="{50D9451A-FE94-4590-83FC-717EE88A176E}"/>
              </a:ext>
            </a:extLst>
          </p:cNvPr>
          <p:cNvPicPr>
            <a:picLocks noChangeAspect="1"/>
          </p:cNvPicPr>
          <p:nvPr/>
        </p:nvPicPr>
        <p:blipFill>
          <a:blip r:embed="rId4"/>
          <a:stretch>
            <a:fillRect/>
          </a:stretch>
        </p:blipFill>
        <p:spPr>
          <a:xfrm>
            <a:off x="4738291" y="3112050"/>
            <a:ext cx="2715419" cy="2694038"/>
          </a:xfrm>
          <a:prstGeom prst="rect">
            <a:avLst/>
          </a:prstGeom>
        </p:spPr>
      </p:pic>
    </p:spTree>
    <p:extLst>
      <p:ext uri="{BB962C8B-B14F-4D97-AF65-F5344CB8AC3E}">
        <p14:creationId xmlns:p14="http://schemas.microsoft.com/office/powerpoint/2010/main" val="375486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89560-4D12-4D16-A99B-2630A2FDE3FA}"/>
              </a:ext>
            </a:extLst>
          </p:cNvPr>
          <p:cNvPicPr>
            <a:picLocks noChangeAspect="1"/>
          </p:cNvPicPr>
          <p:nvPr/>
        </p:nvPicPr>
        <p:blipFill rotWithShape="1">
          <a:blip r:embed="rId3"/>
          <a:srcRect l="63093" t="38322" r="20903" b="25226"/>
          <a:stretch/>
        </p:blipFill>
        <p:spPr>
          <a:xfrm>
            <a:off x="1527344" y="84221"/>
            <a:ext cx="9137312" cy="6689558"/>
          </a:xfrm>
          <a:prstGeom prst="rect">
            <a:avLst/>
          </a:prstGeom>
        </p:spPr>
      </p:pic>
    </p:spTree>
    <p:extLst>
      <p:ext uri="{BB962C8B-B14F-4D97-AF65-F5344CB8AC3E}">
        <p14:creationId xmlns:p14="http://schemas.microsoft.com/office/powerpoint/2010/main" val="476926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3067</Words>
  <Application>Microsoft Office PowerPoint</Application>
  <PresentationFormat>Widescreen</PresentationFormat>
  <Paragraphs>208</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Calibri Light</vt:lpstr>
      <vt:lpstr>Office Theme</vt:lpstr>
      <vt:lpstr>1_Office Theme</vt:lpstr>
      <vt:lpstr>Your Kitchen, Your Food, Your Health</vt:lpstr>
      <vt:lpstr>Objectives </vt:lpstr>
      <vt:lpstr>Did you know …</vt:lpstr>
      <vt:lpstr>Symptoms of Foodborne Illness</vt:lpstr>
      <vt:lpstr>Top 5 FBI Causing Pathogens </vt:lpstr>
      <vt:lpstr>PowerPoint Presentation</vt:lpstr>
      <vt:lpstr>Foodborne Outbreaks</vt:lpstr>
      <vt:lpstr>Germiest Places in the Kitchen</vt:lpstr>
      <vt:lpstr>PowerPoint Presentation</vt:lpstr>
      <vt:lpstr>Refrigerator Vegetable Compartment </vt:lpstr>
      <vt:lpstr>Refrigerator Meat Compartment </vt:lpstr>
      <vt:lpstr>Blender Gasket </vt:lpstr>
      <vt:lpstr>Can Opener </vt:lpstr>
      <vt:lpstr>Rubber Spatula </vt:lpstr>
      <vt:lpstr>Food Storage Container with Rubber Seal </vt:lpstr>
      <vt:lpstr> Refrigerator Water and Ice Dispenser </vt:lpstr>
      <vt:lpstr>Knife Block </vt:lpstr>
      <vt:lpstr>Other Areas of Concern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Kitchen, Your Food, Your Health</dc:title>
  <dc:creator>Rebecca S. Dittmar</dc:creator>
  <cp:lastModifiedBy>Joyce A. Cavanagh</cp:lastModifiedBy>
  <cp:revision>8</cp:revision>
  <dcterms:created xsi:type="dcterms:W3CDTF">2020-07-29T21:55:13Z</dcterms:created>
  <dcterms:modified xsi:type="dcterms:W3CDTF">2020-08-26T17:33:01Z</dcterms:modified>
</cp:coreProperties>
</file>