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92" r:id="rId1"/>
  </p:sldMasterIdLst>
  <p:notesMasterIdLst>
    <p:notesMasterId r:id="rId31"/>
  </p:notesMasterIdLst>
  <p:sldIdLst>
    <p:sldId id="256" r:id="rId2"/>
    <p:sldId id="259" r:id="rId3"/>
    <p:sldId id="257" r:id="rId4"/>
    <p:sldId id="262" r:id="rId5"/>
    <p:sldId id="261" r:id="rId6"/>
    <p:sldId id="264" r:id="rId7"/>
    <p:sldId id="266" r:id="rId8"/>
    <p:sldId id="267" r:id="rId9"/>
    <p:sldId id="268" r:id="rId10"/>
    <p:sldId id="263" r:id="rId11"/>
    <p:sldId id="270" r:id="rId12"/>
    <p:sldId id="275" r:id="rId13"/>
    <p:sldId id="276" r:id="rId14"/>
    <p:sldId id="300" r:id="rId15"/>
    <p:sldId id="277" r:id="rId16"/>
    <p:sldId id="279" r:id="rId17"/>
    <p:sldId id="280" r:id="rId18"/>
    <p:sldId id="301" r:id="rId19"/>
    <p:sldId id="282" r:id="rId20"/>
    <p:sldId id="286" r:id="rId21"/>
    <p:sldId id="287" r:id="rId22"/>
    <p:sldId id="289" r:id="rId23"/>
    <p:sldId id="290" r:id="rId24"/>
    <p:sldId id="292" r:id="rId25"/>
    <p:sldId id="291" r:id="rId26"/>
    <p:sldId id="293" r:id="rId27"/>
    <p:sldId id="294" r:id="rId28"/>
    <p:sldId id="304" r:id="rId29"/>
    <p:sldId id="303" r:id="rId30"/>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243" autoAdjust="0"/>
  </p:normalViewPr>
  <p:slideViewPr>
    <p:cSldViewPr snapToGrid="0">
      <p:cViewPr varScale="1">
        <p:scale>
          <a:sx n="71" d="100"/>
          <a:sy n="71" d="100"/>
        </p:scale>
        <p:origin x="1109" y="6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yce A. Cavanagh" userId="3c317623-11b9-4564-b25a-5984b81a4725" providerId="ADAL" clId="{A4E6F4BB-F3BC-4B12-AB4A-B1F5136C7E87}"/>
    <pc:docChg chg="modSld">
      <pc:chgData name="Joyce A. Cavanagh" userId="3c317623-11b9-4564-b25a-5984b81a4725" providerId="ADAL" clId="{A4E6F4BB-F3BC-4B12-AB4A-B1F5136C7E87}" dt="2018-08-24T22:02:27.599" v="16" actId="20577"/>
      <pc:docMkLst>
        <pc:docMk/>
      </pc:docMkLst>
      <pc:sldChg chg="modSp">
        <pc:chgData name="Joyce A. Cavanagh" userId="3c317623-11b9-4564-b25a-5984b81a4725" providerId="ADAL" clId="{A4E6F4BB-F3BC-4B12-AB4A-B1F5136C7E87}" dt="2018-08-24T21:59:24.049" v="3" actId="255"/>
        <pc:sldMkLst>
          <pc:docMk/>
          <pc:sldMk cId="1216781972" sldId="257"/>
        </pc:sldMkLst>
        <pc:spChg chg="mod">
          <ac:chgData name="Joyce A. Cavanagh" userId="3c317623-11b9-4564-b25a-5984b81a4725" providerId="ADAL" clId="{A4E6F4BB-F3BC-4B12-AB4A-B1F5136C7E87}" dt="2018-08-24T21:59:07.857" v="2" actId="113"/>
          <ac:spMkLst>
            <pc:docMk/>
            <pc:sldMk cId="1216781972" sldId="257"/>
            <ac:spMk id="2" creationId="{0174AF5E-C8C5-4A88-8944-894B50BE93E2}"/>
          </ac:spMkLst>
        </pc:spChg>
        <pc:spChg chg="mod">
          <ac:chgData name="Joyce A. Cavanagh" userId="3c317623-11b9-4564-b25a-5984b81a4725" providerId="ADAL" clId="{A4E6F4BB-F3BC-4B12-AB4A-B1F5136C7E87}" dt="2018-08-24T21:59:24.049" v="3" actId="255"/>
          <ac:spMkLst>
            <pc:docMk/>
            <pc:sldMk cId="1216781972" sldId="257"/>
            <ac:spMk id="3" creationId="{D685BED0-8A8B-4581-AA5F-2806D546240B}"/>
          </ac:spMkLst>
        </pc:spChg>
      </pc:sldChg>
      <pc:sldChg chg="modSp">
        <pc:chgData name="Joyce A. Cavanagh" userId="3c317623-11b9-4564-b25a-5984b81a4725" providerId="ADAL" clId="{A4E6F4BB-F3BC-4B12-AB4A-B1F5136C7E87}" dt="2018-08-24T22:01:44.730" v="11" actId="207"/>
        <pc:sldMkLst>
          <pc:docMk/>
          <pc:sldMk cId="3032356295" sldId="268"/>
        </pc:sldMkLst>
        <pc:spChg chg="mod">
          <ac:chgData name="Joyce A. Cavanagh" userId="3c317623-11b9-4564-b25a-5984b81a4725" providerId="ADAL" clId="{A4E6F4BB-F3BC-4B12-AB4A-B1F5136C7E87}" dt="2018-08-24T22:01:26.743" v="5" actId="207"/>
          <ac:spMkLst>
            <pc:docMk/>
            <pc:sldMk cId="3032356295" sldId="268"/>
            <ac:spMk id="2" creationId="{93675BF2-6542-409C-9CB9-29046F1DAC75}"/>
          </ac:spMkLst>
        </pc:spChg>
        <pc:spChg chg="mod">
          <ac:chgData name="Joyce A. Cavanagh" userId="3c317623-11b9-4564-b25a-5984b81a4725" providerId="ADAL" clId="{A4E6F4BB-F3BC-4B12-AB4A-B1F5136C7E87}" dt="2018-08-24T22:01:38.334" v="9" actId="207"/>
          <ac:spMkLst>
            <pc:docMk/>
            <pc:sldMk cId="3032356295" sldId="268"/>
            <ac:spMk id="3" creationId="{97DBA4CF-DD80-4883-86E6-F5C9A842F1AB}"/>
          </ac:spMkLst>
        </pc:spChg>
        <pc:spChg chg="mod">
          <ac:chgData name="Joyce A. Cavanagh" userId="3c317623-11b9-4564-b25a-5984b81a4725" providerId="ADAL" clId="{A4E6F4BB-F3BC-4B12-AB4A-B1F5136C7E87}" dt="2018-08-24T22:01:32.718" v="7" actId="207"/>
          <ac:spMkLst>
            <pc:docMk/>
            <pc:sldMk cId="3032356295" sldId="268"/>
            <ac:spMk id="4" creationId="{6E689AC5-90C5-400B-BDE4-3CA24A4C41DE}"/>
          </ac:spMkLst>
        </pc:spChg>
        <pc:spChg chg="mod">
          <ac:chgData name="Joyce A. Cavanagh" userId="3c317623-11b9-4564-b25a-5984b81a4725" providerId="ADAL" clId="{A4E6F4BB-F3BC-4B12-AB4A-B1F5136C7E87}" dt="2018-08-24T22:01:44.730" v="11" actId="207"/>
          <ac:spMkLst>
            <pc:docMk/>
            <pc:sldMk cId="3032356295" sldId="268"/>
            <ac:spMk id="6" creationId="{26E49412-018A-4797-AA76-0A3F1AEFFACF}"/>
          </ac:spMkLst>
        </pc:spChg>
      </pc:sldChg>
      <pc:sldChg chg="modSp">
        <pc:chgData name="Joyce A. Cavanagh" userId="3c317623-11b9-4564-b25a-5984b81a4725" providerId="ADAL" clId="{A4E6F4BB-F3BC-4B12-AB4A-B1F5136C7E87}" dt="2018-08-24T22:02:27.599" v="16" actId="20577"/>
        <pc:sldMkLst>
          <pc:docMk/>
          <pc:sldMk cId="614091335" sldId="276"/>
        </pc:sldMkLst>
        <pc:spChg chg="mod">
          <ac:chgData name="Joyce A. Cavanagh" userId="3c317623-11b9-4564-b25a-5984b81a4725" providerId="ADAL" clId="{A4E6F4BB-F3BC-4B12-AB4A-B1F5136C7E87}" dt="2018-08-24T22:02:00.861" v="13" actId="207"/>
          <ac:spMkLst>
            <pc:docMk/>
            <pc:sldMk cId="614091335" sldId="276"/>
            <ac:spMk id="4" creationId="{9B576513-51E9-403B-A9A9-AD12ED478243}"/>
          </ac:spMkLst>
        </pc:spChg>
        <pc:spChg chg="mod">
          <ac:chgData name="Joyce A. Cavanagh" userId="3c317623-11b9-4564-b25a-5984b81a4725" providerId="ADAL" clId="{A4E6F4BB-F3BC-4B12-AB4A-B1F5136C7E87}" dt="2018-08-24T22:02:27.599" v="16" actId="20577"/>
          <ac:spMkLst>
            <pc:docMk/>
            <pc:sldMk cId="614091335" sldId="276"/>
            <ac:spMk id="9" creationId="{30FAE48D-A521-4323-9838-C73F840709F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F272C95F-A0DF-41CA-AE06-B096E5E0D167}" type="datetimeFigureOut">
              <a:rPr lang="en-US" smtClean="0"/>
              <a:t>10/4/2018</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64B1E693-70D7-4E49-B524-EBC56D4A1866}" type="slidenum">
              <a:rPr lang="en-US" smtClean="0"/>
              <a:t>‹#›</a:t>
            </a:fld>
            <a:endParaRPr lang="en-US"/>
          </a:p>
        </p:txBody>
      </p:sp>
    </p:spTree>
    <p:extLst>
      <p:ext uri="{BB962C8B-B14F-4D97-AF65-F5344CB8AC3E}">
        <p14:creationId xmlns:p14="http://schemas.microsoft.com/office/powerpoint/2010/main" val="42099497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B1E693-70D7-4E49-B524-EBC56D4A1866}" type="slidenum">
              <a:rPr lang="en-US" smtClean="0"/>
              <a:t>2</a:t>
            </a:fld>
            <a:endParaRPr lang="en-US"/>
          </a:p>
        </p:txBody>
      </p:sp>
    </p:spTree>
    <p:extLst>
      <p:ext uri="{BB962C8B-B14F-4D97-AF65-F5344CB8AC3E}">
        <p14:creationId xmlns:p14="http://schemas.microsoft.com/office/powerpoint/2010/main" val="1674621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B1E693-70D7-4E49-B524-EBC56D4A1866}" type="slidenum">
              <a:rPr lang="en-US" smtClean="0"/>
              <a:t>3</a:t>
            </a:fld>
            <a:endParaRPr lang="en-US"/>
          </a:p>
        </p:txBody>
      </p:sp>
    </p:spTree>
    <p:extLst>
      <p:ext uri="{BB962C8B-B14F-4D97-AF65-F5344CB8AC3E}">
        <p14:creationId xmlns:p14="http://schemas.microsoft.com/office/powerpoint/2010/main" val="398672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B1E693-70D7-4E49-B524-EBC56D4A1866}" type="slidenum">
              <a:rPr lang="en-US" smtClean="0"/>
              <a:t>9</a:t>
            </a:fld>
            <a:endParaRPr lang="en-US"/>
          </a:p>
        </p:txBody>
      </p:sp>
    </p:spTree>
    <p:extLst>
      <p:ext uri="{BB962C8B-B14F-4D97-AF65-F5344CB8AC3E}">
        <p14:creationId xmlns:p14="http://schemas.microsoft.com/office/powerpoint/2010/main" val="27236358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DDA51639-B2D6-4652-B8C3-1B4C224A7BAF}" type="datetimeFigureOut">
              <a:rPr lang="en-US" dirty="0"/>
              <a:t>10/4/2018</a:t>
            </a:fld>
            <a:endParaRPr lang="en-US"/>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dirty="0"/>
              <a:pPr/>
              <a:t>‹#›</a:t>
            </a:fld>
            <a:endParaRPr lang="en-US"/>
          </a:p>
        </p:txBody>
      </p:sp>
    </p:spTree>
    <p:extLst>
      <p:ext uri="{BB962C8B-B14F-4D97-AF65-F5344CB8AC3E}">
        <p14:creationId xmlns:p14="http://schemas.microsoft.com/office/powerpoint/2010/main" val="183774069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1A6AA8-A04B-4104-9AE2-BD48D340E27F}" type="datetimeFigureOut">
              <a:rPr lang="en-US" dirty="0"/>
              <a:t>10/4/2018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6081959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E0BF79-FAC6-4A96-8DE1-F7B82E2E1652}" type="datetimeFigureOut">
              <a:rPr lang="en-US" dirty="0"/>
              <a:t>10/4/2018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5414298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2FF5DD9-2C52-442D-92E2-8072C0C3D7CD}" type="datetimeFigureOut">
              <a:rPr lang="en-US" dirty="0"/>
              <a:t>10/4/2018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96667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C44961B7-6B89-48AB-966F-622E2788EECC}" type="datetimeFigureOut">
              <a:rPr lang="en-US" dirty="0"/>
              <a:t>10/4/2018</a:t>
            </a:fld>
            <a:endParaRPr lang="en-US"/>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a:p>
        </p:txBody>
      </p:sp>
      <p:sp>
        <p:nvSpPr>
          <p:cNvPr id="6" name="Slide Number Placeholder 5"/>
          <p:cNvSpPr>
            <a:spLocks noGrp="1"/>
          </p:cNvSpPr>
          <p:nvPr>
            <p:ph type="sldNum" sz="quarter" idx="12"/>
          </p:nvPr>
        </p:nvSpPr>
        <p:spPr>
          <a:xfrm>
            <a:off x="8604504" y="5211060"/>
            <a:ext cx="2112264" cy="228600"/>
          </a:xfrm>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42830801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BD3D6FB-79CC-4683-A046-BBE785BA1BED}" type="datetimeFigureOut">
              <a:rPr lang="en-US" dirty="0"/>
              <a:t>10/4/2018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794499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12B3E8-48F1-4B23-8498-D8A04A81EC9C}" type="datetimeFigureOut">
              <a:rPr lang="en-US" dirty="0"/>
              <a:t>10/4/2018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42114681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0B90D90-AA62-404D-A741-635B4370F9CB}" type="datetimeFigureOut">
              <a:rPr lang="en-US" dirty="0"/>
              <a:t>10/4/2018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3733598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002E4-6836-46D1-9DBB-3C27C0DD3A89}" type="datetimeFigureOut">
              <a:rPr lang="en-US" dirty="0"/>
              <a:t>10/4/2018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5696692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a:t>Click to edit Master title style</a:t>
            </a:r>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1CF131DD-A141-4471-BCF9-C6073EDD7E20}" type="datetimeFigureOut">
              <a:rPr lang="en-US" dirty="0"/>
              <a:t>10/4/2018</a:t>
            </a:fld>
            <a:endParaRPr lang="en-US"/>
          </a:p>
        </p:txBody>
      </p:sp>
      <p:sp>
        <p:nvSpPr>
          <p:cNvPr id="9" name="Footer Placeholder 8"/>
          <p:cNvSpPr>
            <a:spLocks noGrp="1"/>
          </p:cNvSpPr>
          <p:nvPr>
            <p:ph type="ftr" sz="quarter" idx="11"/>
          </p:nvPr>
        </p:nvSpPr>
        <p:spPr/>
        <p:txBody>
          <a:bodyPr/>
          <a:lstStyle>
            <a:lvl1pPr algn="r">
              <a:defRPr/>
            </a:lvl1pPr>
          </a:lstStyle>
          <a:p>
            <a:endParaRPr lang="en-US"/>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4FAB73BC-B049-4115-A692-8D63A059BFB8}" type="slidenum">
              <a:rPr lang="en-US" dirty="0"/>
              <a:pPr/>
              <a:t>‹#›</a:t>
            </a:fld>
            <a:endParaRPr lang="en-US"/>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860908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a:t>Click to edit Master title style</a:t>
            </a:r>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AB334A90-EB03-42F3-8859-2C2B2724C058}" type="datetimeFigureOut">
              <a:rPr lang="en-US" dirty="0"/>
              <a:t>10/4/2018</a:t>
            </a:fld>
            <a:endParaRPr lang="en-US"/>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4FAB73BC-B049-4115-A692-8D63A059BFB8}" type="slidenum">
              <a:rPr lang="en-US" dirty="0"/>
              <a:pPr/>
              <a:t>‹#›</a:t>
            </a:fld>
            <a:endParaRPr lang="en-US"/>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606403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CBC48EC7-AF6A-48D3-8284-14BACBEBDD84}" type="datetimeFigureOut">
              <a:rPr lang="en-US" dirty="0"/>
              <a:t>10/4/2018</a:t>
            </a:fld>
            <a:endParaRPr lang="en-US"/>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dirty="0"/>
              <a:pPr/>
              <a:t>‹#›</a:t>
            </a:fld>
            <a:endParaRPr lang="en-US"/>
          </a:p>
        </p:txBody>
      </p:sp>
    </p:spTree>
    <p:extLst>
      <p:ext uri="{BB962C8B-B14F-4D97-AF65-F5344CB8AC3E}">
        <p14:creationId xmlns:p14="http://schemas.microsoft.com/office/powerpoint/2010/main" val="3707338496"/>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7.xml"/><Relationship Id="rId1" Type="http://schemas.openxmlformats.org/officeDocument/2006/relationships/video" Target="https://www.youtube.com/embed/DZmOElI3O2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8.xml"/><Relationship Id="rId1" Type="http://schemas.openxmlformats.org/officeDocument/2006/relationships/video" Target="https://www.youtube.com/embed/BTduNOoxb9I"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8.xml"/><Relationship Id="rId1" Type="http://schemas.openxmlformats.org/officeDocument/2006/relationships/video" Target="https://www.youtube.com/embed/EK5qqYYxjn4"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8.xml"/><Relationship Id="rId1" Type="http://schemas.openxmlformats.org/officeDocument/2006/relationships/video" Target="https://www.youtube.com/embed/dy-2LH7qzVE"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9.xml"/><Relationship Id="rId1" Type="http://schemas.openxmlformats.org/officeDocument/2006/relationships/video" Target="https://www.youtube.com/embed/kymJhzeIdKY" TargetMode="External"/><Relationship Id="rId5" Type="http://schemas.openxmlformats.org/officeDocument/2006/relationships/image" Target="../media/image18.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9.xml"/><Relationship Id="rId1" Type="http://schemas.openxmlformats.org/officeDocument/2006/relationships/video" Target="https://www.youtube.com/embed/lVsLUVHe6Zw"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9.xml"/><Relationship Id="rId1" Type="http://schemas.openxmlformats.org/officeDocument/2006/relationships/video" Target="https://www.youtube.com/embed/w1VZXbJCkCE"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https://adta.org/" TargetMode="External"/><Relationship Id="rId2" Type="http://schemas.openxmlformats.org/officeDocument/2006/relationships/hyperlink" Target="https://www.musictherapy.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image" Target="../media/image10.png"/><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02916" y="2536961"/>
            <a:ext cx="9600547" cy="2576423"/>
          </a:xfrm>
        </p:spPr>
        <p:txBody>
          <a:bodyPr/>
          <a:lstStyle/>
          <a:p>
            <a:r>
              <a:rPr lang="en-US" sz="6000"/>
              <a:t>Do re mi, </a:t>
            </a:r>
            <a:br>
              <a:rPr lang="en-US" sz="6000"/>
            </a:br>
            <a:r>
              <a:rPr lang="en-US" sz="6000"/>
              <a:t>cha cha cha!</a:t>
            </a:r>
          </a:p>
        </p:txBody>
      </p:sp>
      <p:sp>
        <p:nvSpPr>
          <p:cNvPr id="3" name="Subtitle 2"/>
          <p:cNvSpPr>
            <a:spLocks noGrp="1"/>
          </p:cNvSpPr>
          <p:nvPr>
            <p:ph type="subTitle" idx="1"/>
          </p:nvPr>
        </p:nvSpPr>
        <p:spPr/>
        <p:txBody>
          <a:bodyPr vert="horz" lIns="91440" tIns="45720" rIns="91440" bIns="45720" rtlCol="0" anchor="t">
            <a:normAutofit/>
          </a:bodyPr>
          <a:lstStyle/>
          <a:p>
            <a:r>
              <a:rPr lang="en-US"/>
              <a:t>Enriching Lives through Music &amp; Dance!</a:t>
            </a:r>
          </a:p>
        </p:txBody>
      </p:sp>
      <p:pic>
        <p:nvPicPr>
          <p:cNvPr id="4" name="Picture 4">
            <a:extLst>
              <a:ext uri="{FF2B5EF4-FFF2-40B4-BE49-F238E27FC236}">
                <a16:creationId xmlns:a16="http://schemas.microsoft.com/office/drawing/2014/main" id="{4E397BD6-3222-4902-A105-B0732793AA53}"/>
              </a:ext>
            </a:extLst>
          </p:cNvPr>
          <p:cNvPicPr>
            <a:picLocks noChangeAspect="1"/>
          </p:cNvPicPr>
          <p:nvPr/>
        </p:nvPicPr>
        <p:blipFill>
          <a:blip r:embed="rId2"/>
          <a:stretch>
            <a:fillRect/>
          </a:stretch>
        </p:blipFill>
        <p:spPr>
          <a:xfrm rot="-1260000">
            <a:off x="1824164" y="1724868"/>
            <a:ext cx="1837429" cy="1837429"/>
          </a:xfrm>
          <a:prstGeom prst="rect">
            <a:avLst/>
          </a:prstGeom>
        </p:spPr>
      </p:pic>
      <p:pic>
        <p:nvPicPr>
          <p:cNvPr id="6" name="Picture 6" descr="A close up of a logo&#10;&#10;Description generated with high confidence">
            <a:extLst>
              <a:ext uri="{FF2B5EF4-FFF2-40B4-BE49-F238E27FC236}">
                <a16:creationId xmlns:a16="http://schemas.microsoft.com/office/drawing/2014/main" id="{13B2407F-729E-4B89-88F3-57BA59089332}"/>
              </a:ext>
            </a:extLst>
          </p:cNvPr>
          <p:cNvPicPr>
            <a:picLocks noChangeAspect="1"/>
          </p:cNvPicPr>
          <p:nvPr/>
        </p:nvPicPr>
        <p:blipFill>
          <a:blip r:embed="rId3"/>
          <a:stretch>
            <a:fillRect/>
          </a:stretch>
        </p:blipFill>
        <p:spPr>
          <a:xfrm rot="1380000">
            <a:off x="7758022" y="1888064"/>
            <a:ext cx="2743200" cy="1500362"/>
          </a:xfrm>
          <a:prstGeom prst="rect">
            <a:avLst/>
          </a:prstGeom>
        </p:spPr>
      </p:pic>
    </p:spTree>
    <p:extLst>
      <p:ext uri="{BB962C8B-B14F-4D97-AF65-F5344CB8AC3E}">
        <p14:creationId xmlns:p14="http://schemas.microsoft.com/office/powerpoint/2010/main" val="16271976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49DC7C6C-1C33-4371-B273-27E43A5D8DD8}"/>
              </a:ext>
            </a:extLst>
          </p:cNvPr>
          <p:cNvSpPr txBox="1"/>
          <p:nvPr/>
        </p:nvSpPr>
        <p:spPr>
          <a:xfrm>
            <a:off x="957533" y="5795513"/>
            <a:ext cx="9888746" cy="92333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a:p>
          <a:p>
            <a:pPr algn="ctr"/>
            <a:r>
              <a:rPr lang="en-US"/>
              <a:t>https://www.youtube.com/watch?v=DZmOElI3O2g</a:t>
            </a:r>
          </a:p>
          <a:p>
            <a:pPr marL="38100" algn="ctr"/>
            <a:endParaRPr lang="en-US"/>
          </a:p>
        </p:txBody>
      </p:sp>
      <p:pic>
        <p:nvPicPr>
          <p:cNvPr id="21" name="Picture 21">
            <a:hlinkClick r:id="" action="ppaction://media"/>
            <a:extLst>
              <a:ext uri="{FF2B5EF4-FFF2-40B4-BE49-F238E27FC236}">
                <a16:creationId xmlns:a16="http://schemas.microsoft.com/office/drawing/2014/main" id="{D946F4F4-2184-47D1-B4AC-FB02298F426E}"/>
              </a:ext>
            </a:extLst>
          </p:cNvPr>
          <p:cNvPicPr>
            <a:picLocks noRot="1" noChangeAspect="1"/>
          </p:cNvPicPr>
          <p:nvPr>
            <a:videoFile r:link="rId1"/>
          </p:nvPr>
        </p:nvPicPr>
        <p:blipFill>
          <a:blip r:embed="rId3"/>
          <a:stretch>
            <a:fillRect/>
          </a:stretch>
        </p:blipFill>
        <p:spPr>
          <a:xfrm>
            <a:off x="1322717" y="877917"/>
            <a:ext cx="9517810" cy="5015900"/>
          </a:xfrm>
          <a:prstGeom prst="rect">
            <a:avLst/>
          </a:prstGeom>
        </p:spPr>
      </p:pic>
      <p:sp>
        <p:nvSpPr>
          <p:cNvPr id="23" name="TextBox 22">
            <a:extLst>
              <a:ext uri="{FF2B5EF4-FFF2-40B4-BE49-F238E27FC236}">
                <a16:creationId xmlns:a16="http://schemas.microsoft.com/office/drawing/2014/main" id="{795E6AC4-B079-4347-A857-D9A6FC76AA77}"/>
              </a:ext>
            </a:extLst>
          </p:cNvPr>
          <p:cNvSpPr txBox="1"/>
          <p:nvPr/>
        </p:nvSpPr>
        <p:spPr>
          <a:xfrm>
            <a:off x="1130061" y="260230"/>
            <a:ext cx="9356784"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err="1">
                <a:latin typeface="Comic Sans MS"/>
              </a:rPr>
              <a:t>Ashon's</a:t>
            </a:r>
            <a:r>
              <a:rPr lang="en-US">
                <a:latin typeface="Comic Sans MS"/>
              </a:rPr>
              <a:t> Song – The Music Therapy Program at Boston Children's</a:t>
            </a:r>
          </a:p>
        </p:txBody>
      </p:sp>
    </p:spTree>
    <p:extLst>
      <p:ext uri="{BB962C8B-B14F-4D97-AF65-F5344CB8AC3E}">
        <p14:creationId xmlns:p14="http://schemas.microsoft.com/office/powerpoint/2010/main" val="1129584572"/>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18988-EF04-468B-A2DB-A9D4D61798B7}"/>
              </a:ext>
            </a:extLst>
          </p:cNvPr>
          <p:cNvSpPr>
            <a:spLocks noGrp="1"/>
          </p:cNvSpPr>
          <p:nvPr>
            <p:ph type="title"/>
          </p:nvPr>
        </p:nvSpPr>
        <p:spPr/>
        <p:txBody>
          <a:bodyPr/>
          <a:lstStyle/>
          <a:p>
            <a:pPr algn="ctr"/>
            <a:r>
              <a:rPr lang="en-US"/>
              <a:t>Did you know?</a:t>
            </a:r>
          </a:p>
        </p:txBody>
      </p:sp>
      <p:sp>
        <p:nvSpPr>
          <p:cNvPr id="3" name="Content Placeholder 2">
            <a:extLst>
              <a:ext uri="{FF2B5EF4-FFF2-40B4-BE49-F238E27FC236}">
                <a16:creationId xmlns:a16="http://schemas.microsoft.com/office/drawing/2014/main" id="{7D9D35E9-9798-447C-AE22-232B6FEAB506}"/>
              </a:ext>
            </a:extLst>
          </p:cNvPr>
          <p:cNvSpPr>
            <a:spLocks noGrp="1"/>
          </p:cNvSpPr>
          <p:nvPr>
            <p:ph idx="1"/>
          </p:nvPr>
        </p:nvSpPr>
        <p:spPr/>
        <p:txBody>
          <a:bodyPr vert="horz" lIns="91440" tIns="45720" rIns="91440" bIns="45720" rtlCol="0" anchor="t">
            <a:normAutofit/>
          </a:bodyPr>
          <a:lstStyle/>
          <a:p>
            <a:pPr marL="0" indent="0" algn="ctr">
              <a:buNone/>
            </a:pPr>
            <a:r>
              <a:rPr lang="en-US" sz="2800"/>
              <a:t>The brain processes music in both hemispheres, which stimulates cognitive functions and may be used to help speech and language skills. Studies also show, a half an hour of music training increases the blood flow to the brain's left hemisphere, resulting in higher levels of childhood development. </a:t>
            </a:r>
            <a:endParaRPr lang="en-US" sz="2000"/>
          </a:p>
        </p:txBody>
      </p:sp>
    </p:spTree>
    <p:extLst>
      <p:ext uri="{BB962C8B-B14F-4D97-AF65-F5344CB8AC3E}">
        <p14:creationId xmlns:p14="http://schemas.microsoft.com/office/powerpoint/2010/main" val="1344573742"/>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E60F2-DE4D-4015-924B-482E03FB095F}"/>
              </a:ext>
            </a:extLst>
          </p:cNvPr>
          <p:cNvSpPr>
            <a:spLocks noGrp="1"/>
          </p:cNvSpPr>
          <p:nvPr>
            <p:ph type="title"/>
          </p:nvPr>
        </p:nvSpPr>
        <p:spPr/>
        <p:txBody>
          <a:bodyPr/>
          <a:lstStyle/>
          <a:p>
            <a:r>
              <a:rPr lang="en-US"/>
              <a:t>Depression</a:t>
            </a:r>
          </a:p>
        </p:txBody>
      </p:sp>
      <p:sp>
        <p:nvSpPr>
          <p:cNvPr id="3" name="Text Placeholder 2">
            <a:extLst>
              <a:ext uri="{FF2B5EF4-FFF2-40B4-BE49-F238E27FC236}">
                <a16:creationId xmlns:a16="http://schemas.microsoft.com/office/drawing/2014/main" id="{F7E7C58F-28E5-4B96-91E1-8335428CA78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5072138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E9B969E-CD96-4162-BA90-449BBDA95E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23162" cy="6858000"/>
          </a:xfrm>
          <a:prstGeom prst="rect">
            <a:avLst/>
          </a:prstGeom>
          <a:solidFill>
            <a:schemeClr val="accent1"/>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6B6401A4-FEE5-4976-857C-1FD0CDB2E2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23162" y="0"/>
            <a:ext cx="816874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4">
            <a:extLst>
              <a:ext uri="{FF2B5EF4-FFF2-40B4-BE49-F238E27FC236}">
                <a16:creationId xmlns:a16="http://schemas.microsoft.com/office/drawing/2014/main" id="{45DBCF8B-2E9D-4094-8BFD-D2202BD54E74}"/>
              </a:ext>
            </a:extLst>
          </p:cNvPr>
          <p:cNvPicPr>
            <a:picLocks noChangeAspect="1"/>
          </p:cNvPicPr>
          <p:nvPr/>
        </p:nvPicPr>
        <p:blipFill>
          <a:blip r:embed="rId2"/>
          <a:stretch>
            <a:fillRect/>
          </a:stretch>
        </p:blipFill>
        <p:spPr>
          <a:xfrm>
            <a:off x="4667497" y="1181346"/>
            <a:ext cx="6880072" cy="4334445"/>
          </a:xfrm>
          <a:prstGeom prst="rect">
            <a:avLst/>
          </a:prstGeom>
        </p:spPr>
      </p:pic>
      <p:sp>
        <p:nvSpPr>
          <p:cNvPr id="16" name="Rectangle 15">
            <a:extLst>
              <a:ext uri="{FF2B5EF4-FFF2-40B4-BE49-F238E27FC236}">
                <a16:creationId xmlns:a16="http://schemas.microsoft.com/office/drawing/2014/main" id="{047AF1DF-6993-45FB-92A5-C36B1A680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25029" cy="6858000"/>
          </a:xfrm>
          <a:prstGeom prst="rect">
            <a:avLst/>
          </a:prstGeom>
          <a:blipFill dpi="0" rotWithShape="1">
            <a:blip r:embed="rId3">
              <a:alphaModFix amt="6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Content Placeholder 8">
            <a:extLst>
              <a:ext uri="{FF2B5EF4-FFF2-40B4-BE49-F238E27FC236}">
                <a16:creationId xmlns:a16="http://schemas.microsoft.com/office/drawing/2014/main" id="{30FAE48D-A521-4323-9838-C73F840709FC}"/>
              </a:ext>
            </a:extLst>
          </p:cNvPr>
          <p:cNvSpPr>
            <a:spLocks noGrp="1"/>
          </p:cNvSpPr>
          <p:nvPr>
            <p:ph idx="1"/>
          </p:nvPr>
        </p:nvSpPr>
        <p:spPr>
          <a:xfrm>
            <a:off x="398922" y="1652073"/>
            <a:ext cx="2888439" cy="3955899"/>
          </a:xfrm>
        </p:spPr>
        <p:txBody>
          <a:bodyPr vert="horz" lIns="91440" tIns="45720" rIns="91440" bIns="45720" rtlCol="0" anchor="t">
            <a:noAutofit/>
          </a:bodyPr>
          <a:lstStyle/>
          <a:p>
            <a:r>
              <a:rPr lang="en-US" b="1" dirty="0"/>
              <a:t>Music helps release dopamine, the "feel-good" hormone. Dopamine is an integral part of the brain's pleasure enhancing system. </a:t>
            </a:r>
          </a:p>
          <a:p>
            <a:r>
              <a:rPr lang="en-US" b="1" dirty="0"/>
              <a:t>Listening to music reduces stress, on both emotional and molecular levels</a:t>
            </a:r>
          </a:p>
          <a:p>
            <a:r>
              <a:rPr lang="en-US" b="1" dirty="0"/>
              <a:t>Helps individuals develop relationships and address issues they may not be able to address using only words. </a:t>
            </a:r>
          </a:p>
        </p:txBody>
      </p:sp>
      <p:sp>
        <p:nvSpPr>
          <p:cNvPr id="4" name="TextBox 3">
            <a:extLst>
              <a:ext uri="{FF2B5EF4-FFF2-40B4-BE49-F238E27FC236}">
                <a16:creationId xmlns:a16="http://schemas.microsoft.com/office/drawing/2014/main" id="{9B576513-51E9-403B-A9A9-AD12ED478243}"/>
              </a:ext>
            </a:extLst>
          </p:cNvPr>
          <p:cNvSpPr txBox="1"/>
          <p:nvPr/>
        </p:nvSpPr>
        <p:spPr>
          <a:xfrm>
            <a:off x="439946" y="504645"/>
            <a:ext cx="2743200" cy="1077218"/>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t>Music Therapy</a:t>
            </a:r>
            <a:endParaRPr lang="en-US" b="1" dirty="0"/>
          </a:p>
        </p:txBody>
      </p:sp>
    </p:spTree>
    <p:extLst>
      <p:ext uri="{BB962C8B-B14F-4D97-AF65-F5344CB8AC3E}">
        <p14:creationId xmlns:p14="http://schemas.microsoft.com/office/powerpoint/2010/main" val="6140913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67E9C-E481-4527-9456-279032753503}"/>
              </a:ext>
            </a:extLst>
          </p:cNvPr>
          <p:cNvSpPr>
            <a:spLocks noGrp="1"/>
          </p:cNvSpPr>
          <p:nvPr>
            <p:ph type="title"/>
          </p:nvPr>
        </p:nvSpPr>
        <p:spPr/>
        <p:txBody>
          <a:bodyPr/>
          <a:lstStyle/>
          <a:p>
            <a:r>
              <a:rPr lang="en-US"/>
              <a:t>Tips to use music with Depression</a:t>
            </a:r>
          </a:p>
        </p:txBody>
      </p:sp>
      <p:sp>
        <p:nvSpPr>
          <p:cNvPr id="3" name="Content Placeholder 2">
            <a:extLst>
              <a:ext uri="{FF2B5EF4-FFF2-40B4-BE49-F238E27FC236}">
                <a16:creationId xmlns:a16="http://schemas.microsoft.com/office/drawing/2014/main" id="{FD20AE2F-E447-4B77-8327-BC99EB8DCD7E}"/>
              </a:ext>
            </a:extLst>
          </p:cNvPr>
          <p:cNvSpPr>
            <a:spLocks noGrp="1"/>
          </p:cNvSpPr>
          <p:nvPr>
            <p:ph idx="1"/>
          </p:nvPr>
        </p:nvSpPr>
        <p:spPr/>
        <p:txBody>
          <a:bodyPr vert="horz" lIns="91440" tIns="45720" rIns="91440" bIns="45720" rtlCol="0" anchor="t">
            <a:normAutofit/>
          </a:bodyPr>
          <a:lstStyle/>
          <a:p>
            <a:pPr marL="342900" indent="-342900">
              <a:buAutoNum type="arabicPeriod"/>
            </a:pPr>
            <a:r>
              <a:rPr lang="en-US" sz="2400" b="1"/>
              <a:t>Listen to music that makes you feel good.</a:t>
            </a:r>
            <a:r>
              <a:rPr lang="en-US" sz="2400"/>
              <a:t> </a:t>
            </a:r>
          </a:p>
          <a:p>
            <a:pPr marL="342900" indent="-342900">
              <a:buAutoNum type="arabicPeriod"/>
            </a:pPr>
            <a:r>
              <a:rPr lang="en-US" sz="2400" b="1"/>
              <a:t>Use music to enhance other activities. </a:t>
            </a:r>
            <a:r>
              <a:rPr lang="en-US" sz="2400"/>
              <a:t>If you enjoy painting, dancing, drawing, writing, or meditating, add music to the activity to heighten the experience.</a:t>
            </a:r>
          </a:p>
          <a:p>
            <a:pPr marL="342900" indent="-342900">
              <a:buAutoNum type="arabicPeriod"/>
            </a:pPr>
            <a:r>
              <a:rPr lang="en-US" sz="2400" b="1"/>
              <a:t>Engage with music.</a:t>
            </a:r>
            <a:r>
              <a:rPr lang="en-US" sz="2400"/>
              <a:t> Actively engaging with music helps lifts your mood more effectively than passive listening</a:t>
            </a:r>
          </a:p>
          <a:p>
            <a:pPr marL="342900" indent="-342900">
              <a:buAutoNum type="arabicPeriod"/>
            </a:pPr>
            <a:r>
              <a:rPr lang="en-US" sz="2400" b="1"/>
              <a:t>Create a morning playlist.</a:t>
            </a:r>
            <a:r>
              <a:rPr lang="en-US" sz="2400"/>
              <a:t> If you tend to feel rushed or hectic in the morning, consider making a playlist filled of songs that help you feel relaxed and at ease, or that inspire you for your day</a:t>
            </a:r>
          </a:p>
          <a:p>
            <a:pPr>
              <a:buAutoNum type="arabicPeriod"/>
            </a:pPr>
            <a:endParaRPr lang="en-US"/>
          </a:p>
          <a:p>
            <a:pPr marL="342900" indent="-342900">
              <a:buAutoNum type="arabicPeriod"/>
            </a:pPr>
            <a:endParaRPr lang="en-US"/>
          </a:p>
        </p:txBody>
      </p:sp>
    </p:spTree>
    <p:extLst>
      <p:ext uri="{BB962C8B-B14F-4D97-AF65-F5344CB8AC3E}">
        <p14:creationId xmlns:p14="http://schemas.microsoft.com/office/powerpoint/2010/main" val="6978753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70628-0ADF-49C3-9C80-BE2AB5F6D179}"/>
              </a:ext>
            </a:extLst>
          </p:cNvPr>
          <p:cNvSpPr>
            <a:spLocks noGrp="1"/>
          </p:cNvSpPr>
          <p:nvPr>
            <p:ph type="title"/>
          </p:nvPr>
        </p:nvSpPr>
        <p:spPr/>
        <p:txBody>
          <a:bodyPr/>
          <a:lstStyle/>
          <a:p>
            <a:r>
              <a:rPr lang="en-US"/>
              <a:t>Cancer patients</a:t>
            </a:r>
          </a:p>
        </p:txBody>
      </p:sp>
      <p:sp>
        <p:nvSpPr>
          <p:cNvPr id="3" name="Text Placeholder 2">
            <a:extLst>
              <a:ext uri="{FF2B5EF4-FFF2-40B4-BE49-F238E27FC236}">
                <a16:creationId xmlns:a16="http://schemas.microsoft.com/office/drawing/2014/main" id="{4152295A-6E42-450F-AB43-E292101003C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7502353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25ED6-CB4E-4861-8B77-4DE1722433CE}"/>
              </a:ext>
            </a:extLst>
          </p:cNvPr>
          <p:cNvSpPr>
            <a:spLocks noGrp="1"/>
          </p:cNvSpPr>
          <p:nvPr>
            <p:ph type="title"/>
          </p:nvPr>
        </p:nvSpPr>
        <p:spPr/>
        <p:txBody>
          <a:bodyPr/>
          <a:lstStyle/>
          <a:p>
            <a:r>
              <a:rPr lang="en-US"/>
              <a:t>Music Therapy</a:t>
            </a:r>
          </a:p>
        </p:txBody>
      </p:sp>
      <p:sp>
        <p:nvSpPr>
          <p:cNvPr id="4" name="Text Placeholder 3">
            <a:extLst>
              <a:ext uri="{FF2B5EF4-FFF2-40B4-BE49-F238E27FC236}">
                <a16:creationId xmlns:a16="http://schemas.microsoft.com/office/drawing/2014/main" id="{374CE2F3-597F-4F09-9520-2FDE5E189678}"/>
              </a:ext>
            </a:extLst>
          </p:cNvPr>
          <p:cNvSpPr>
            <a:spLocks noGrp="1"/>
          </p:cNvSpPr>
          <p:nvPr>
            <p:ph type="body" sz="half" idx="2"/>
          </p:nvPr>
        </p:nvSpPr>
        <p:spPr>
          <a:xfrm>
            <a:off x="9296400" y="2257246"/>
            <a:ext cx="2430780" cy="4195311"/>
          </a:xfrm>
        </p:spPr>
        <p:txBody>
          <a:bodyPr vert="horz" lIns="91440" tIns="45720" rIns="91440" bIns="45720" rtlCol="0" anchor="t">
            <a:noAutofit/>
          </a:bodyPr>
          <a:lstStyle/>
          <a:p>
            <a:r>
              <a:rPr lang="en-US" sz="1600"/>
              <a:t>When used with anit-nausea/vomitting medications, patients recieving high does of chemotherapy find it to be effective in easing the physical symptoms of the nausea and vomitting. </a:t>
            </a:r>
          </a:p>
          <a:p>
            <a:r>
              <a:rPr lang="en-US" sz="1600"/>
              <a:t>It has been found to decrease the level of pain resulting in a decrease of pain medication needed.</a:t>
            </a:r>
            <a:r>
              <a:rPr lang="en-US" sz="1000"/>
              <a:t> </a:t>
            </a:r>
          </a:p>
        </p:txBody>
      </p:sp>
      <p:sp>
        <p:nvSpPr>
          <p:cNvPr id="7" name="TextBox 6">
            <a:extLst>
              <a:ext uri="{FF2B5EF4-FFF2-40B4-BE49-F238E27FC236}">
                <a16:creationId xmlns:a16="http://schemas.microsoft.com/office/drawing/2014/main" id="{699B6841-EFEF-40F0-9BD5-6CF3ABEB4947}"/>
              </a:ext>
            </a:extLst>
          </p:cNvPr>
          <p:cNvSpPr txBox="1"/>
          <p:nvPr/>
        </p:nvSpPr>
        <p:spPr>
          <a:xfrm>
            <a:off x="1380227" y="6090249"/>
            <a:ext cx="6096000"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https://www.youtube.com/watch?v=gijpp3B4-yU</a:t>
            </a:r>
          </a:p>
        </p:txBody>
      </p:sp>
      <p:pic>
        <p:nvPicPr>
          <p:cNvPr id="9" name="Picture 9">
            <a:hlinkClick r:id="" action="ppaction://media"/>
            <a:extLst>
              <a:ext uri="{FF2B5EF4-FFF2-40B4-BE49-F238E27FC236}">
                <a16:creationId xmlns:a16="http://schemas.microsoft.com/office/drawing/2014/main" id="{B2BB5350-2879-4BF5-915B-053412615E86}"/>
              </a:ext>
            </a:extLst>
          </p:cNvPr>
          <p:cNvPicPr>
            <a:picLocks noRot="1" noChangeAspect="1"/>
          </p:cNvPicPr>
          <p:nvPr>
            <a:videoFile r:link="rId1"/>
          </p:nvPr>
        </p:nvPicPr>
        <p:blipFill>
          <a:blip r:embed="rId3"/>
          <a:stretch>
            <a:fillRect/>
          </a:stretch>
        </p:blipFill>
        <p:spPr>
          <a:xfrm>
            <a:off x="330680" y="1165466"/>
            <a:ext cx="8367621" cy="4325786"/>
          </a:xfrm>
          <a:prstGeom prst="rect">
            <a:avLst/>
          </a:prstGeom>
        </p:spPr>
      </p:pic>
    </p:spTree>
    <p:extLst>
      <p:ext uri="{BB962C8B-B14F-4D97-AF65-F5344CB8AC3E}">
        <p14:creationId xmlns:p14="http://schemas.microsoft.com/office/powerpoint/2010/main" val="27690811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4CD7A-880E-4029-AE3B-E3F4291E16B1}"/>
              </a:ext>
            </a:extLst>
          </p:cNvPr>
          <p:cNvSpPr>
            <a:spLocks noGrp="1"/>
          </p:cNvSpPr>
          <p:nvPr>
            <p:ph type="title"/>
          </p:nvPr>
        </p:nvSpPr>
        <p:spPr/>
        <p:txBody>
          <a:bodyPr/>
          <a:lstStyle/>
          <a:p>
            <a:r>
              <a:rPr lang="en-US"/>
              <a:t>Trauma injuries</a:t>
            </a:r>
          </a:p>
        </p:txBody>
      </p:sp>
      <p:sp>
        <p:nvSpPr>
          <p:cNvPr id="3" name="Text Placeholder 2">
            <a:extLst>
              <a:ext uri="{FF2B5EF4-FFF2-40B4-BE49-F238E27FC236}">
                <a16:creationId xmlns:a16="http://schemas.microsoft.com/office/drawing/2014/main" id="{BA3207A9-A7F0-4E99-85AC-62642883FDA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7578266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749148A-EDA5-4E7B-A2AF-8EC451D6A90F}"/>
              </a:ext>
            </a:extLst>
          </p:cNvPr>
          <p:cNvSpPr>
            <a:spLocks noGrp="1"/>
          </p:cNvSpPr>
          <p:nvPr>
            <p:ph type="body" sz="half" idx="2"/>
          </p:nvPr>
        </p:nvSpPr>
        <p:spPr>
          <a:xfrm>
            <a:off x="9296399" y="1222076"/>
            <a:ext cx="2430780" cy="5460520"/>
          </a:xfrm>
        </p:spPr>
        <p:txBody>
          <a:bodyPr vert="horz" lIns="91440" tIns="45720" rIns="91440" bIns="45720" rtlCol="0" anchor="t">
            <a:normAutofit/>
          </a:bodyPr>
          <a:lstStyle/>
          <a:p>
            <a:r>
              <a:rPr lang="en-US"/>
              <a:t>Unlike some therapies that focus on specific centers of the brain, music therapy hits them all. </a:t>
            </a:r>
          </a:p>
          <a:p>
            <a:r>
              <a:rPr lang="en-US"/>
              <a:t>Music helps aid our brains in healing itself. This is called neuroplasticity.</a:t>
            </a:r>
          </a:p>
          <a:p>
            <a:r>
              <a:rPr lang="en-US"/>
              <a:t>Music allows us to strengthen the connections and build new connections around where the damage might be</a:t>
            </a:r>
          </a:p>
          <a:p>
            <a:r>
              <a:rPr lang="en-US"/>
              <a:t>The centers that are responsible for movement, language, emotion, and cognition are all activated when we passively listen to music. </a:t>
            </a:r>
          </a:p>
        </p:txBody>
      </p:sp>
      <p:sp>
        <p:nvSpPr>
          <p:cNvPr id="5" name="TextBox 4">
            <a:extLst>
              <a:ext uri="{FF2B5EF4-FFF2-40B4-BE49-F238E27FC236}">
                <a16:creationId xmlns:a16="http://schemas.microsoft.com/office/drawing/2014/main" id="{A1AA78D6-6FEC-4DBA-972A-43B91AA7612B}"/>
              </a:ext>
            </a:extLst>
          </p:cNvPr>
          <p:cNvSpPr txBox="1"/>
          <p:nvPr/>
        </p:nvSpPr>
        <p:spPr>
          <a:xfrm>
            <a:off x="9152624" y="705927"/>
            <a:ext cx="2743200" cy="52322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a:solidFill>
                  <a:srgbClr val="FFFFFF"/>
                </a:solidFill>
              </a:rPr>
              <a:t>Music Therapy</a:t>
            </a:r>
          </a:p>
        </p:txBody>
      </p:sp>
      <p:pic>
        <p:nvPicPr>
          <p:cNvPr id="6" name="Picture 6">
            <a:hlinkClick r:id="" action="ppaction://media"/>
            <a:extLst>
              <a:ext uri="{FF2B5EF4-FFF2-40B4-BE49-F238E27FC236}">
                <a16:creationId xmlns:a16="http://schemas.microsoft.com/office/drawing/2014/main" id="{A835D987-4E93-4861-BCF4-561A17D32C1B}"/>
              </a:ext>
            </a:extLst>
          </p:cNvPr>
          <p:cNvPicPr>
            <a:picLocks noRot="1" noChangeAspect="1"/>
          </p:cNvPicPr>
          <p:nvPr>
            <a:videoFile r:link="rId1"/>
          </p:nvPr>
        </p:nvPicPr>
        <p:blipFill>
          <a:blip r:embed="rId3"/>
          <a:stretch>
            <a:fillRect/>
          </a:stretch>
        </p:blipFill>
        <p:spPr>
          <a:xfrm>
            <a:off x="273171" y="978559"/>
            <a:ext cx="8497017" cy="4426429"/>
          </a:xfrm>
          <a:prstGeom prst="rect">
            <a:avLst/>
          </a:prstGeom>
        </p:spPr>
      </p:pic>
      <p:sp>
        <p:nvSpPr>
          <p:cNvPr id="8" name="TextBox 7">
            <a:extLst>
              <a:ext uri="{FF2B5EF4-FFF2-40B4-BE49-F238E27FC236}">
                <a16:creationId xmlns:a16="http://schemas.microsoft.com/office/drawing/2014/main" id="{63792760-E3EA-4C6B-878C-C73D5A16EE54}"/>
              </a:ext>
            </a:extLst>
          </p:cNvPr>
          <p:cNvSpPr txBox="1"/>
          <p:nvPr/>
        </p:nvSpPr>
        <p:spPr>
          <a:xfrm>
            <a:off x="1682151" y="6104627"/>
            <a:ext cx="6096000"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https://www.youtube.com/watch?v=EK5qqYYxjn4</a:t>
            </a:r>
          </a:p>
        </p:txBody>
      </p:sp>
    </p:spTree>
    <p:extLst>
      <p:ext uri="{BB962C8B-B14F-4D97-AF65-F5344CB8AC3E}">
        <p14:creationId xmlns:p14="http://schemas.microsoft.com/office/powerpoint/2010/main" val="8844053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17A97-9931-4139-B741-E7D8DE3E1ED1}"/>
              </a:ext>
            </a:extLst>
          </p:cNvPr>
          <p:cNvSpPr>
            <a:spLocks noGrp="1"/>
          </p:cNvSpPr>
          <p:nvPr>
            <p:ph type="title"/>
          </p:nvPr>
        </p:nvSpPr>
        <p:spPr/>
        <p:txBody>
          <a:bodyPr/>
          <a:lstStyle/>
          <a:p>
            <a:r>
              <a:rPr lang="en-US"/>
              <a:t>Veterans</a:t>
            </a:r>
          </a:p>
        </p:txBody>
      </p:sp>
      <p:sp>
        <p:nvSpPr>
          <p:cNvPr id="3" name="Text Placeholder 2">
            <a:extLst>
              <a:ext uri="{FF2B5EF4-FFF2-40B4-BE49-F238E27FC236}">
                <a16:creationId xmlns:a16="http://schemas.microsoft.com/office/drawing/2014/main" id="{3CAB76AE-4A3F-4CDF-958C-6C0F50CDD1F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756882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7B3CA-4599-4911-BE24-EE4BD1C8DD6C}"/>
              </a:ext>
            </a:extLst>
          </p:cNvPr>
          <p:cNvSpPr>
            <a:spLocks noGrp="1"/>
          </p:cNvSpPr>
          <p:nvPr>
            <p:ph type="title"/>
          </p:nvPr>
        </p:nvSpPr>
        <p:spPr/>
        <p:txBody>
          <a:bodyPr/>
          <a:lstStyle/>
          <a:p>
            <a:r>
              <a:rPr lang="en-US"/>
              <a:t>Dance therapy</a:t>
            </a:r>
          </a:p>
        </p:txBody>
      </p:sp>
      <p:sp>
        <p:nvSpPr>
          <p:cNvPr id="3" name="Text Placeholder 2">
            <a:extLst>
              <a:ext uri="{FF2B5EF4-FFF2-40B4-BE49-F238E27FC236}">
                <a16:creationId xmlns:a16="http://schemas.microsoft.com/office/drawing/2014/main" id="{87020351-DA71-4A70-B1B0-9AE6A949D47D}"/>
              </a:ext>
            </a:extLst>
          </p:cNvPr>
          <p:cNvSpPr>
            <a:spLocks noGrp="1"/>
          </p:cNvSpPr>
          <p:nvPr>
            <p:ph type="body" idx="1"/>
          </p:nvPr>
        </p:nvSpPr>
        <p:spPr>
          <a:xfrm>
            <a:off x="1563624" y="4408892"/>
            <a:ext cx="9070848" cy="457200"/>
          </a:xfrm>
        </p:spPr>
        <p:txBody>
          <a:bodyPr>
            <a:noAutofit/>
          </a:bodyPr>
          <a:lstStyle/>
          <a:p>
            <a:r>
              <a:rPr lang="en-US" sz="2000"/>
              <a:t>"Dance is the hidden language of the soul, of the body" </a:t>
            </a:r>
            <a:endParaRPr lang="en-US"/>
          </a:p>
          <a:p>
            <a:r>
              <a:rPr lang="en-US" sz="2000"/>
              <a:t>-Martha Graham</a:t>
            </a:r>
            <a:endParaRPr lang="en-US"/>
          </a:p>
        </p:txBody>
      </p:sp>
    </p:spTree>
    <p:extLst>
      <p:ext uri="{BB962C8B-B14F-4D97-AF65-F5344CB8AC3E}">
        <p14:creationId xmlns:p14="http://schemas.microsoft.com/office/powerpoint/2010/main" val="25062803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E534C-8DCA-41F4-85AD-CA9003AC85BF}"/>
              </a:ext>
            </a:extLst>
          </p:cNvPr>
          <p:cNvSpPr>
            <a:spLocks noGrp="1"/>
          </p:cNvSpPr>
          <p:nvPr>
            <p:ph type="title"/>
          </p:nvPr>
        </p:nvSpPr>
        <p:spPr/>
        <p:txBody>
          <a:bodyPr/>
          <a:lstStyle/>
          <a:p>
            <a:r>
              <a:rPr lang="en-US"/>
              <a:t>BRAIN INJURY</a:t>
            </a:r>
          </a:p>
        </p:txBody>
      </p:sp>
      <p:sp>
        <p:nvSpPr>
          <p:cNvPr id="4" name="Text Placeholder 3">
            <a:extLst>
              <a:ext uri="{FF2B5EF4-FFF2-40B4-BE49-F238E27FC236}">
                <a16:creationId xmlns:a16="http://schemas.microsoft.com/office/drawing/2014/main" id="{559A2FF7-96A1-470A-9B2E-5287C848F880}"/>
              </a:ext>
            </a:extLst>
          </p:cNvPr>
          <p:cNvSpPr>
            <a:spLocks noGrp="1"/>
          </p:cNvSpPr>
          <p:nvPr>
            <p:ph type="body" sz="half" idx="2"/>
          </p:nvPr>
        </p:nvSpPr>
        <p:spPr/>
        <p:txBody>
          <a:bodyPr vert="horz" lIns="91440" tIns="45720" rIns="91440" bIns="45720" rtlCol="0" anchor="t">
            <a:normAutofit/>
          </a:bodyPr>
          <a:lstStyle/>
          <a:p>
            <a:r>
              <a:rPr lang="en-US"/>
              <a:t>More soldiers have returned home with brain injuries from improvised devices (IEDs).  </a:t>
            </a:r>
          </a:p>
          <a:p>
            <a:r>
              <a:rPr lang="en-US"/>
              <a:t>Memory and emotions are affected by brain injuries and they are at increased risk of Parkinson's and Alzheimer's disease. </a:t>
            </a:r>
          </a:p>
        </p:txBody>
      </p:sp>
      <p:pic>
        <p:nvPicPr>
          <p:cNvPr id="5" name="Picture 6">
            <a:hlinkClick r:id="" action="ppaction://media"/>
            <a:extLst>
              <a:ext uri="{FF2B5EF4-FFF2-40B4-BE49-F238E27FC236}">
                <a16:creationId xmlns:a16="http://schemas.microsoft.com/office/drawing/2014/main" id="{8C4755A6-9B66-485A-80A9-1FFFBFC4F09D}"/>
              </a:ext>
            </a:extLst>
          </p:cNvPr>
          <p:cNvPicPr>
            <a:picLocks noRot="1" noChangeAspect="1"/>
          </p:cNvPicPr>
          <p:nvPr>
            <a:videoFile r:link="rId1"/>
          </p:nvPr>
        </p:nvPicPr>
        <p:blipFill>
          <a:blip r:embed="rId3"/>
          <a:stretch>
            <a:fillRect/>
          </a:stretch>
        </p:blipFill>
        <p:spPr>
          <a:xfrm>
            <a:off x="273170" y="964183"/>
            <a:ext cx="8468264" cy="4656465"/>
          </a:xfrm>
          <a:prstGeom prst="rect">
            <a:avLst/>
          </a:prstGeom>
        </p:spPr>
      </p:pic>
      <p:sp>
        <p:nvSpPr>
          <p:cNvPr id="8" name="TextBox 7">
            <a:extLst>
              <a:ext uri="{FF2B5EF4-FFF2-40B4-BE49-F238E27FC236}">
                <a16:creationId xmlns:a16="http://schemas.microsoft.com/office/drawing/2014/main" id="{D7F55C48-806E-4DE7-A1F8-3DA51D7C038A}"/>
              </a:ext>
            </a:extLst>
          </p:cNvPr>
          <p:cNvSpPr txBox="1"/>
          <p:nvPr/>
        </p:nvSpPr>
        <p:spPr>
          <a:xfrm>
            <a:off x="1811547" y="5989608"/>
            <a:ext cx="6096000"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https://www.youtube.com/watch?v=dy-2LH7qzVE</a:t>
            </a:r>
          </a:p>
        </p:txBody>
      </p:sp>
    </p:spTree>
    <p:extLst>
      <p:ext uri="{BB962C8B-B14F-4D97-AF65-F5344CB8AC3E}">
        <p14:creationId xmlns:p14="http://schemas.microsoft.com/office/powerpoint/2010/main" val="40781672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04146-7B4E-4A1B-9FA1-949E49089D00}"/>
              </a:ext>
            </a:extLst>
          </p:cNvPr>
          <p:cNvSpPr>
            <a:spLocks noGrp="1"/>
          </p:cNvSpPr>
          <p:nvPr>
            <p:ph type="title"/>
          </p:nvPr>
        </p:nvSpPr>
        <p:spPr>
          <a:xfrm>
            <a:off x="9296400" y="574750"/>
            <a:ext cx="2432304" cy="1674674"/>
          </a:xfrm>
        </p:spPr>
        <p:txBody>
          <a:bodyPr/>
          <a:lstStyle/>
          <a:p>
            <a:br>
              <a:rPr lang="en-US"/>
            </a:br>
            <a:br>
              <a:rPr lang="en-US">
                <a:ea typeface="+mj-lt"/>
                <a:cs typeface="+mj-lt"/>
              </a:rPr>
            </a:br>
            <a:br>
              <a:rPr lang="en-US">
                <a:ea typeface="+mj-lt"/>
                <a:cs typeface="+mj-lt"/>
              </a:rPr>
            </a:br>
            <a:br>
              <a:rPr lang="en-US">
                <a:ea typeface="+mj-lt"/>
                <a:cs typeface="+mj-lt"/>
              </a:rPr>
            </a:br>
            <a:br>
              <a:rPr lang="en-US">
                <a:ea typeface="+mj-lt"/>
                <a:cs typeface="+mj-lt"/>
              </a:rPr>
            </a:br>
            <a:br>
              <a:rPr lang="en-US">
                <a:ea typeface="+mj-lt"/>
                <a:cs typeface="+mj-lt"/>
              </a:rPr>
            </a:br>
            <a:br>
              <a:rPr lang="en-US">
                <a:ea typeface="+mj-lt"/>
                <a:cs typeface="+mj-lt"/>
              </a:rPr>
            </a:br>
            <a:r>
              <a:rPr lang="en-US" sz="2400"/>
              <a:t>PTSD</a:t>
            </a:r>
            <a:br>
              <a:rPr lang="en-US" sz="2400"/>
            </a:br>
            <a:r>
              <a:rPr lang="en-US" sz="2400"/>
              <a:t>Post Traumatic</a:t>
            </a:r>
            <a:br>
              <a:rPr lang="en-US" sz="2400"/>
            </a:br>
            <a:r>
              <a:rPr lang="en-US" sz="2400"/>
              <a:t>Stress Disorder</a:t>
            </a:r>
          </a:p>
        </p:txBody>
      </p:sp>
      <p:pic>
        <p:nvPicPr>
          <p:cNvPr id="5" name="Picture 6">
            <a:hlinkClick r:id="" action="ppaction://media"/>
            <a:extLst>
              <a:ext uri="{FF2B5EF4-FFF2-40B4-BE49-F238E27FC236}">
                <a16:creationId xmlns:a16="http://schemas.microsoft.com/office/drawing/2014/main" id="{B37812E9-6E34-4BA2-BE53-3FDB0B05E5D2}"/>
              </a:ext>
            </a:extLst>
          </p:cNvPr>
          <p:cNvPicPr>
            <a:picLocks noGrp="1" noRot="1" noChangeAspect="1"/>
          </p:cNvPicPr>
          <p:nvPr>
            <p:ph type="pic" idx="1"/>
            <a:videoFile r:link="rId1"/>
          </p:nvPr>
        </p:nvPicPr>
        <p:blipFill rotWithShape="1">
          <a:blip r:embed="rId3"/>
          <a:srcRect t="130" b="130"/>
          <a:stretch/>
        </p:blipFill>
        <p:spPr>
          <a:xfrm>
            <a:off x="2025769" y="2523743"/>
            <a:ext cx="6029692" cy="3981494"/>
          </a:xfrm>
          <a:prstGeom prst="rect">
            <a:avLst/>
          </a:prstGeom>
        </p:spPr>
      </p:pic>
      <p:sp>
        <p:nvSpPr>
          <p:cNvPr id="4" name="Text Placeholder 3">
            <a:extLst>
              <a:ext uri="{FF2B5EF4-FFF2-40B4-BE49-F238E27FC236}">
                <a16:creationId xmlns:a16="http://schemas.microsoft.com/office/drawing/2014/main" id="{2EFDB6E9-5AA7-4F33-9D51-E38AEE431EAB}"/>
              </a:ext>
            </a:extLst>
          </p:cNvPr>
          <p:cNvSpPr>
            <a:spLocks noGrp="1"/>
          </p:cNvSpPr>
          <p:nvPr>
            <p:ph type="body" sz="half" idx="2"/>
          </p:nvPr>
        </p:nvSpPr>
        <p:spPr>
          <a:xfrm>
            <a:off x="9296400" y="2415396"/>
            <a:ext cx="2432304" cy="3372756"/>
          </a:xfrm>
        </p:spPr>
        <p:txBody>
          <a:bodyPr vert="horz" lIns="91440" tIns="45720" rIns="91440" bIns="45720" rtlCol="0" anchor="t">
            <a:normAutofit fontScale="77500" lnSpcReduction="20000"/>
          </a:bodyPr>
          <a:lstStyle/>
          <a:p>
            <a:r>
              <a:rPr lang="en-US"/>
              <a:t>When a veteran perceives a threat during a trauma or experieces an episode of PTSD, the nervous system initiates the "fight, flight or freeze" response that overrides physiological changes in sensory aweremess, heart rate, breathing, cortisol and other stress hormone levels.  </a:t>
            </a:r>
          </a:p>
          <a:p>
            <a:r>
              <a:rPr lang="en-US"/>
              <a:t>Music and dance therapy can empower our Veterans to use these experiences as a tool for establishing a new found sense of mind-body connection and internal control.  It helps to return the nervous system to a state of balance. </a:t>
            </a:r>
          </a:p>
        </p:txBody>
      </p:sp>
      <p:pic>
        <p:nvPicPr>
          <p:cNvPr id="6" name="Picture 8" descr="A person holding a guitar&#10;&#10;Description generated with very high confidence">
            <a:extLst>
              <a:ext uri="{FF2B5EF4-FFF2-40B4-BE49-F238E27FC236}">
                <a16:creationId xmlns:a16="http://schemas.microsoft.com/office/drawing/2014/main" id="{7F102E2A-5A26-422D-A242-C33CED7CC279}"/>
              </a:ext>
            </a:extLst>
          </p:cNvPr>
          <p:cNvPicPr>
            <a:picLocks noChangeAspect="1"/>
          </p:cNvPicPr>
          <p:nvPr/>
        </p:nvPicPr>
        <p:blipFill>
          <a:blip r:embed="rId4"/>
          <a:stretch>
            <a:fillRect/>
          </a:stretch>
        </p:blipFill>
        <p:spPr>
          <a:xfrm>
            <a:off x="281795" y="232697"/>
            <a:ext cx="4971691" cy="2223171"/>
          </a:xfrm>
          <a:prstGeom prst="rect">
            <a:avLst/>
          </a:prstGeom>
        </p:spPr>
      </p:pic>
      <p:pic>
        <p:nvPicPr>
          <p:cNvPr id="8" name="Picture 10" descr="A group of people around each other&#10;&#10;Description generated with very high confidence">
            <a:extLst>
              <a:ext uri="{FF2B5EF4-FFF2-40B4-BE49-F238E27FC236}">
                <a16:creationId xmlns:a16="http://schemas.microsoft.com/office/drawing/2014/main" id="{741DF7FD-1F6C-4D8C-8DF3-E18725E2D61D}"/>
              </a:ext>
            </a:extLst>
          </p:cNvPr>
          <p:cNvPicPr>
            <a:picLocks noChangeAspect="1"/>
          </p:cNvPicPr>
          <p:nvPr/>
        </p:nvPicPr>
        <p:blipFill>
          <a:blip r:embed="rId5"/>
          <a:stretch>
            <a:fillRect/>
          </a:stretch>
        </p:blipFill>
        <p:spPr>
          <a:xfrm>
            <a:off x="5371380" y="229837"/>
            <a:ext cx="3490822" cy="2228890"/>
          </a:xfrm>
          <a:prstGeom prst="rect">
            <a:avLst/>
          </a:prstGeom>
        </p:spPr>
      </p:pic>
      <p:sp>
        <p:nvSpPr>
          <p:cNvPr id="9" name="TextBox 8">
            <a:extLst>
              <a:ext uri="{FF2B5EF4-FFF2-40B4-BE49-F238E27FC236}">
                <a16:creationId xmlns:a16="http://schemas.microsoft.com/office/drawing/2014/main" id="{23D57B6A-E69A-4897-90D3-AAF33FA9469B}"/>
              </a:ext>
            </a:extLst>
          </p:cNvPr>
          <p:cNvSpPr txBox="1"/>
          <p:nvPr/>
        </p:nvSpPr>
        <p:spPr>
          <a:xfrm>
            <a:off x="2122098" y="6485626"/>
            <a:ext cx="5834332"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https://www.youtube.com/watch?v=kymJhzeIdKY</a:t>
            </a:r>
            <a:endParaRPr lang="en-US"/>
          </a:p>
        </p:txBody>
      </p:sp>
    </p:spTree>
    <p:extLst>
      <p:ext uri="{BB962C8B-B14F-4D97-AF65-F5344CB8AC3E}">
        <p14:creationId xmlns:p14="http://schemas.microsoft.com/office/powerpoint/2010/main" val="2263367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79AC2-3C5B-4906-9C36-D615AC7E7823}"/>
              </a:ext>
            </a:extLst>
          </p:cNvPr>
          <p:cNvSpPr>
            <a:spLocks noGrp="1"/>
          </p:cNvSpPr>
          <p:nvPr>
            <p:ph type="title"/>
          </p:nvPr>
        </p:nvSpPr>
        <p:spPr/>
        <p:txBody>
          <a:bodyPr/>
          <a:lstStyle/>
          <a:p>
            <a:r>
              <a:rPr lang="en-US"/>
              <a:t>Alzheimers</a:t>
            </a:r>
          </a:p>
        </p:txBody>
      </p:sp>
      <p:sp>
        <p:nvSpPr>
          <p:cNvPr id="3" name="Text Placeholder 2">
            <a:extLst>
              <a:ext uri="{FF2B5EF4-FFF2-40B4-BE49-F238E27FC236}">
                <a16:creationId xmlns:a16="http://schemas.microsoft.com/office/drawing/2014/main" id="{998F5905-67BB-4FF0-9453-D2EBCF3B0AB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7348622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452CFA3-0E9B-4D09-96F3-53A8547AC0CE}"/>
              </a:ext>
            </a:extLst>
          </p:cNvPr>
          <p:cNvSpPr>
            <a:spLocks noGrp="1"/>
          </p:cNvSpPr>
          <p:nvPr>
            <p:ph type="body" sz="half" idx="2"/>
          </p:nvPr>
        </p:nvSpPr>
        <p:spPr>
          <a:xfrm>
            <a:off x="9296400" y="1107057"/>
            <a:ext cx="2432304" cy="4681095"/>
          </a:xfrm>
        </p:spPr>
        <p:txBody>
          <a:bodyPr vert="horz" lIns="91440" tIns="45720" rIns="91440" bIns="45720" rtlCol="0" anchor="t">
            <a:noAutofit/>
          </a:bodyPr>
          <a:lstStyle/>
          <a:p>
            <a:r>
              <a:rPr lang="en-US" sz="1600"/>
              <a:t>With Alzheimer's, people lose their capacity to have interactions.  </a:t>
            </a:r>
          </a:p>
          <a:p>
            <a:r>
              <a:rPr lang="en-US" sz="1600"/>
              <a:t>According to the Alzheimer's Foundation of America, "When used appropriately, music can shift mood, manage stress-induced agitation, stimulate positive interactions, facilitate cognitive function, and coordinate motor movements. </a:t>
            </a:r>
          </a:p>
        </p:txBody>
      </p:sp>
      <p:pic>
        <p:nvPicPr>
          <p:cNvPr id="5" name="Picture 6">
            <a:hlinkClick r:id="" action="ppaction://media"/>
            <a:extLst>
              <a:ext uri="{FF2B5EF4-FFF2-40B4-BE49-F238E27FC236}">
                <a16:creationId xmlns:a16="http://schemas.microsoft.com/office/drawing/2014/main" id="{CA7826D2-4951-4371-879C-1902585844C5}"/>
              </a:ext>
            </a:extLst>
          </p:cNvPr>
          <p:cNvPicPr>
            <a:picLocks noGrp="1" noRot="1" noChangeAspect="1"/>
          </p:cNvPicPr>
          <p:nvPr>
            <p:ph type="pic" idx="1"/>
            <a:videoFile r:link="rId1"/>
          </p:nvPr>
        </p:nvPicPr>
        <p:blipFill rotWithShape="1">
          <a:blip r:embed="rId3"/>
          <a:srcRect t="130" b="130"/>
          <a:stretch/>
        </p:blipFill>
        <p:spPr>
          <a:xfrm>
            <a:off x="429882" y="237744"/>
            <a:ext cx="8330069" cy="5563003"/>
          </a:xfrm>
          <a:prstGeom prst="rect">
            <a:avLst/>
          </a:prstGeom>
        </p:spPr>
      </p:pic>
      <p:sp>
        <p:nvSpPr>
          <p:cNvPr id="8" name="TextBox 7">
            <a:extLst>
              <a:ext uri="{FF2B5EF4-FFF2-40B4-BE49-F238E27FC236}">
                <a16:creationId xmlns:a16="http://schemas.microsoft.com/office/drawing/2014/main" id="{A999052C-EA2D-485C-B494-5A4D3F336E55}"/>
              </a:ext>
            </a:extLst>
          </p:cNvPr>
          <p:cNvSpPr txBox="1"/>
          <p:nvPr/>
        </p:nvSpPr>
        <p:spPr>
          <a:xfrm>
            <a:off x="1518250" y="5795513"/>
            <a:ext cx="6165010"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https://www.youtube.com/watch?v=lVsLUVHe6Zw</a:t>
            </a:r>
            <a:endParaRPr lang="en-US"/>
          </a:p>
        </p:txBody>
      </p:sp>
    </p:spTree>
    <p:extLst>
      <p:ext uri="{BB962C8B-B14F-4D97-AF65-F5344CB8AC3E}">
        <p14:creationId xmlns:p14="http://schemas.microsoft.com/office/powerpoint/2010/main" val="1810436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65833-3A9A-4573-8C2D-DC05416C7F6C}"/>
              </a:ext>
            </a:extLst>
          </p:cNvPr>
          <p:cNvSpPr>
            <a:spLocks noGrp="1"/>
          </p:cNvSpPr>
          <p:nvPr>
            <p:ph type="title"/>
          </p:nvPr>
        </p:nvSpPr>
        <p:spPr/>
        <p:txBody>
          <a:bodyPr/>
          <a:lstStyle/>
          <a:p>
            <a:pPr algn="ctr"/>
            <a:r>
              <a:rPr lang="en-US"/>
              <a:t>Did You Know?</a:t>
            </a:r>
          </a:p>
        </p:txBody>
      </p:sp>
      <p:sp>
        <p:nvSpPr>
          <p:cNvPr id="3" name="Content Placeholder 2">
            <a:extLst>
              <a:ext uri="{FF2B5EF4-FFF2-40B4-BE49-F238E27FC236}">
                <a16:creationId xmlns:a16="http://schemas.microsoft.com/office/drawing/2014/main" id="{E2C14318-5F5B-4B96-A991-6276CEE69B72}"/>
              </a:ext>
            </a:extLst>
          </p:cNvPr>
          <p:cNvSpPr>
            <a:spLocks noGrp="1"/>
          </p:cNvSpPr>
          <p:nvPr>
            <p:ph idx="1"/>
          </p:nvPr>
        </p:nvSpPr>
        <p:spPr/>
        <p:txBody>
          <a:bodyPr vert="horz" lIns="91440" tIns="45720" rIns="91440" bIns="45720" rtlCol="0" anchor="t">
            <a:noAutofit/>
          </a:bodyPr>
          <a:lstStyle/>
          <a:p>
            <a:pPr marL="0" indent="0">
              <a:buNone/>
            </a:pPr>
            <a:r>
              <a:rPr lang="en-US" sz="2000"/>
              <a:t>People with dementia-related disorders such as Alzheimer's experience anxiety, frustration and fear, along with physical changes, as memory loss progresses.</a:t>
            </a:r>
          </a:p>
          <a:p>
            <a:pPr marL="0" indent="0">
              <a:buNone/>
            </a:pPr>
            <a:endParaRPr lang="en-US" sz="2000"/>
          </a:p>
          <a:p>
            <a:pPr marL="0" indent="0">
              <a:buNone/>
            </a:pPr>
            <a:r>
              <a:rPr lang="en-US" sz="2000"/>
              <a:t>Both music and dance offers the right brain stimulation for patients with Alzheimer's.  What you hear, see and do during dance and music helps to enhance the memory, offers brain stimulation.  Not only can you hear the music and dance to the beat, but can see others taking part which offers visual stimulation to the brain. </a:t>
            </a:r>
          </a:p>
          <a:p>
            <a:pPr marL="0" indent="0">
              <a:buNone/>
            </a:pPr>
            <a:endParaRPr lang="en-US" sz="2000"/>
          </a:p>
          <a:p>
            <a:pPr marL="0" indent="0">
              <a:buNone/>
            </a:pPr>
            <a:r>
              <a:rPr lang="en-US" sz="2000"/>
              <a:t>Additionally, when having fun, it brings back memories from younger years which can help improve long-term memory</a:t>
            </a:r>
          </a:p>
        </p:txBody>
      </p:sp>
    </p:spTree>
    <p:extLst>
      <p:ext uri="{BB962C8B-B14F-4D97-AF65-F5344CB8AC3E}">
        <p14:creationId xmlns:p14="http://schemas.microsoft.com/office/powerpoint/2010/main" val="13963349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32250-7BB5-4D87-900F-A71DABC18A51}"/>
              </a:ext>
            </a:extLst>
          </p:cNvPr>
          <p:cNvSpPr>
            <a:spLocks noGrp="1"/>
          </p:cNvSpPr>
          <p:nvPr>
            <p:ph type="title"/>
          </p:nvPr>
        </p:nvSpPr>
        <p:spPr/>
        <p:txBody>
          <a:bodyPr/>
          <a:lstStyle/>
          <a:p>
            <a:r>
              <a:rPr lang="en-US"/>
              <a:t>Autism spectrum disorder</a:t>
            </a:r>
          </a:p>
        </p:txBody>
      </p:sp>
      <p:sp>
        <p:nvSpPr>
          <p:cNvPr id="3" name="Text Placeholder 2">
            <a:extLst>
              <a:ext uri="{FF2B5EF4-FFF2-40B4-BE49-F238E27FC236}">
                <a16:creationId xmlns:a16="http://schemas.microsoft.com/office/drawing/2014/main" id="{AC2D71A1-5441-44D8-9408-FECE854A8A4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0759238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0040AE9-EFBB-417D-8192-46069E0DF692}"/>
              </a:ext>
            </a:extLst>
          </p:cNvPr>
          <p:cNvSpPr>
            <a:spLocks noGrp="1"/>
          </p:cNvSpPr>
          <p:nvPr>
            <p:ph type="body" sz="half" idx="2"/>
          </p:nvPr>
        </p:nvSpPr>
        <p:spPr>
          <a:xfrm>
            <a:off x="9296400" y="1035170"/>
            <a:ext cx="2432304" cy="4752982"/>
          </a:xfrm>
        </p:spPr>
        <p:txBody>
          <a:bodyPr vert="horz" lIns="91440" tIns="45720" rIns="91440" bIns="45720" rtlCol="0" anchor="t">
            <a:normAutofit fontScale="92500"/>
          </a:bodyPr>
          <a:lstStyle/>
          <a:p>
            <a:r>
              <a:rPr lang="en-US"/>
              <a:t>Music therapy can enable those without verbal language to communicate, participate and express themselves nonverbally. </a:t>
            </a:r>
          </a:p>
          <a:p>
            <a:r>
              <a:rPr lang="en-US"/>
              <a:t>Very often music therapy also assists in the development of verbal communication, speech, and language skills.</a:t>
            </a:r>
          </a:p>
          <a:p>
            <a:r>
              <a:rPr lang="en-US"/>
              <a:t> The interpersonal timing and reciprocity in shared play, turn-taking, listening and responding to another person are augmented in music therapy with children and adults with autism to accommodate and address their styles of communication. </a:t>
            </a:r>
          </a:p>
        </p:txBody>
      </p:sp>
      <p:pic>
        <p:nvPicPr>
          <p:cNvPr id="6" name="Picture 6">
            <a:hlinkClick r:id="" action="ppaction://media"/>
            <a:extLst>
              <a:ext uri="{FF2B5EF4-FFF2-40B4-BE49-F238E27FC236}">
                <a16:creationId xmlns:a16="http://schemas.microsoft.com/office/drawing/2014/main" id="{6CD8F0A3-77A7-44AE-9D46-4E76D7DB6848}"/>
              </a:ext>
            </a:extLst>
          </p:cNvPr>
          <p:cNvPicPr>
            <a:picLocks noGrp="1" noRot="1" noChangeAspect="1"/>
          </p:cNvPicPr>
          <p:nvPr>
            <p:ph type="pic" idx="1"/>
            <a:videoFile r:link="rId1"/>
          </p:nvPr>
        </p:nvPicPr>
        <p:blipFill rotWithShape="1">
          <a:blip r:embed="rId3"/>
          <a:srcRect t="130" b="130"/>
          <a:stretch/>
        </p:blipFill>
        <p:spPr>
          <a:xfrm>
            <a:off x="530523" y="597178"/>
            <a:ext cx="7956258" cy="5649267"/>
          </a:xfrm>
          <a:prstGeom prst="rect">
            <a:avLst/>
          </a:prstGeom>
        </p:spPr>
      </p:pic>
      <p:sp>
        <p:nvSpPr>
          <p:cNvPr id="8" name="TextBox 7">
            <a:extLst>
              <a:ext uri="{FF2B5EF4-FFF2-40B4-BE49-F238E27FC236}">
                <a16:creationId xmlns:a16="http://schemas.microsoft.com/office/drawing/2014/main" id="{79EC0248-BCEC-44F1-B6A7-3F7F86E1DB89}"/>
              </a:ext>
            </a:extLst>
          </p:cNvPr>
          <p:cNvSpPr txBox="1"/>
          <p:nvPr/>
        </p:nvSpPr>
        <p:spPr>
          <a:xfrm>
            <a:off x="1173193" y="6226834"/>
            <a:ext cx="6452558" cy="64633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t>https://www.youtube.com/watch?v=w1VZXbJCkCE</a:t>
            </a:r>
          </a:p>
          <a:p>
            <a:pPr algn="ctr"/>
            <a:endParaRPr lang="en-US" dirty="0"/>
          </a:p>
        </p:txBody>
      </p:sp>
    </p:spTree>
    <p:extLst>
      <p:ext uri="{BB962C8B-B14F-4D97-AF65-F5344CB8AC3E}">
        <p14:creationId xmlns:p14="http://schemas.microsoft.com/office/powerpoint/2010/main" val="8565249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403C1-4662-466B-BAC8-4C34820C3F5D}"/>
              </a:ext>
            </a:extLst>
          </p:cNvPr>
          <p:cNvSpPr>
            <a:spLocks noGrp="1"/>
          </p:cNvSpPr>
          <p:nvPr>
            <p:ph type="title"/>
          </p:nvPr>
        </p:nvSpPr>
        <p:spPr/>
        <p:txBody>
          <a:bodyPr/>
          <a:lstStyle/>
          <a:p>
            <a:pPr algn="ctr"/>
            <a:r>
              <a:rPr lang="en-US"/>
              <a:t>Did you know?</a:t>
            </a:r>
          </a:p>
        </p:txBody>
      </p:sp>
      <p:sp>
        <p:nvSpPr>
          <p:cNvPr id="3" name="Content Placeholder 2">
            <a:extLst>
              <a:ext uri="{FF2B5EF4-FFF2-40B4-BE49-F238E27FC236}">
                <a16:creationId xmlns:a16="http://schemas.microsoft.com/office/drawing/2014/main" id="{C00531F2-933B-4C7A-BA07-095E90C9EB75}"/>
              </a:ext>
            </a:extLst>
          </p:cNvPr>
          <p:cNvSpPr>
            <a:spLocks noGrp="1"/>
          </p:cNvSpPr>
          <p:nvPr>
            <p:ph idx="1"/>
          </p:nvPr>
        </p:nvSpPr>
        <p:spPr/>
        <p:txBody>
          <a:bodyPr vert="horz" lIns="91440" tIns="45720" rIns="91440" bIns="45720" rtlCol="0" anchor="t">
            <a:normAutofit/>
          </a:bodyPr>
          <a:lstStyle/>
          <a:p>
            <a:pPr marL="0" indent="0" algn="ctr">
              <a:buNone/>
            </a:pPr>
            <a:r>
              <a:rPr lang="en-US" sz="3200"/>
              <a:t>Music therapy research demonstrates that individuals with autism may show equal or superior abilities in pitch processing, labeling of emotions in music, and musical preference when compared to typically developing peers. </a:t>
            </a:r>
          </a:p>
          <a:p>
            <a:pPr marL="0" indent="0">
              <a:buNone/>
            </a:pPr>
            <a:endParaRPr lang="en-US" sz="3200"/>
          </a:p>
          <a:p>
            <a:pPr marL="190500" indent="-342900">
              <a:buAutoNum type="arabicPeriod"/>
            </a:pPr>
            <a:endParaRPr lang="en-US"/>
          </a:p>
          <a:p>
            <a:pPr marL="0" indent="0">
              <a:buNone/>
            </a:pPr>
            <a:endParaRPr lang="en-US"/>
          </a:p>
        </p:txBody>
      </p:sp>
    </p:spTree>
    <p:extLst>
      <p:ext uri="{BB962C8B-B14F-4D97-AF65-F5344CB8AC3E}">
        <p14:creationId xmlns:p14="http://schemas.microsoft.com/office/powerpoint/2010/main" val="21362534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hade val="92000"/>
                <a:satMod val="160000"/>
              </a:schemeClr>
            </a:gs>
            <a:gs pos="77000">
              <a:schemeClr val="bg2">
                <a:tint val="100000"/>
                <a:shade val="73000"/>
                <a:satMod val="155000"/>
              </a:schemeClr>
            </a:gs>
            <a:gs pos="100000">
              <a:schemeClr val="bg2">
                <a:tint val="100000"/>
                <a:shade val="67000"/>
                <a:satMod val="145000"/>
              </a:schemeClr>
            </a:gs>
          </a:gsLst>
          <a:lin ang="5400000" scaled="0"/>
        </a:gradFill>
        <a:effectLst/>
      </p:bgPr>
    </p:bg>
    <p:spTree>
      <p:nvGrpSpPr>
        <p:cNvPr id="1" name=""/>
        <p:cNvGrpSpPr/>
        <p:nvPr/>
      </p:nvGrpSpPr>
      <p:grpSpPr>
        <a:xfrm>
          <a:off x="0" y="0"/>
          <a:ext cx="0" cy="0"/>
          <a:chOff x="0" y="0"/>
          <a:chExt cx="0" cy="0"/>
        </a:xfrm>
      </p:grpSpPr>
      <p:sp>
        <p:nvSpPr>
          <p:cNvPr id="17" name="Rectangle 9">
            <a:extLst>
              <a:ext uri="{FF2B5EF4-FFF2-40B4-BE49-F238E27FC236}">
                <a16:creationId xmlns:a16="http://schemas.microsoft.com/office/drawing/2014/main" id="{5472113B-41FA-450E-B533-F51733045F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pic>
        <p:nvPicPr>
          <p:cNvPr id="5" name="Picture 4" descr="A silhouette of a person&#10;&#10;Description generated with high confidence">
            <a:extLst>
              <a:ext uri="{FF2B5EF4-FFF2-40B4-BE49-F238E27FC236}">
                <a16:creationId xmlns:a16="http://schemas.microsoft.com/office/drawing/2014/main" id="{2987F3ED-5EE4-42F8-80AF-1E5E9F575855}"/>
              </a:ext>
            </a:extLst>
          </p:cNvPr>
          <p:cNvPicPr>
            <a:picLocks noChangeAspect="1"/>
          </p:cNvPicPr>
          <p:nvPr/>
        </p:nvPicPr>
        <p:blipFill>
          <a:blip r:embed="rId2"/>
          <a:stretch>
            <a:fillRect/>
          </a:stretch>
        </p:blipFill>
        <p:spPr>
          <a:xfrm>
            <a:off x="7455906" y="1225575"/>
            <a:ext cx="3296547" cy="4424897"/>
          </a:xfrm>
          <a:prstGeom prst="rect">
            <a:avLst/>
          </a:prstGeom>
        </p:spPr>
      </p:pic>
      <p:sp>
        <p:nvSpPr>
          <p:cNvPr id="19" name="Rectangle 11">
            <a:extLst>
              <a:ext uri="{FF2B5EF4-FFF2-40B4-BE49-F238E27FC236}">
                <a16:creationId xmlns:a16="http://schemas.microsoft.com/office/drawing/2014/main" id="{3CB5E9E0-7C44-46B5-B3E8-E62887B311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noFill/>
          <a:ln w="6350" cap="sq" cmpd="sng" algn="ctr">
            <a:solidFill>
              <a:schemeClr val="tx1">
                <a:lumMod val="75000"/>
                <a:lumOff val="25000"/>
              </a:schemeClr>
            </a:solidFill>
            <a:prstDash val="solid"/>
            <a:miter lim="800000"/>
          </a:ln>
          <a:effectLst/>
        </p:spPr>
      </p:sp>
      <p:sp>
        <p:nvSpPr>
          <p:cNvPr id="21" name="Rectangle 13">
            <a:extLst>
              <a:ext uri="{FF2B5EF4-FFF2-40B4-BE49-F238E27FC236}">
                <a16:creationId xmlns:a16="http://schemas.microsoft.com/office/drawing/2014/main" id="{1EF88855-34D7-45DF-9DB8-682E4A3586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4898" y="446824"/>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2" name="Straight Connector 15">
            <a:extLst>
              <a:ext uri="{FF2B5EF4-FFF2-40B4-BE49-F238E27FC236}">
                <a16:creationId xmlns:a16="http://schemas.microsoft.com/office/drawing/2014/main" id="{BC6981A1-6AD0-44A6-84F4-420410F3B2A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49198" y="446823"/>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23" name="Straight Connector 17">
            <a:extLst>
              <a:ext uri="{FF2B5EF4-FFF2-40B4-BE49-F238E27FC236}">
                <a16:creationId xmlns:a16="http://schemas.microsoft.com/office/drawing/2014/main" id="{CD9FF0FB-30CE-40B4-B3F2-A565E71CE2D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40838" y="446823"/>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24" name="Straight Connector 19">
            <a:extLst>
              <a:ext uri="{FF2B5EF4-FFF2-40B4-BE49-F238E27FC236}">
                <a16:creationId xmlns:a16="http://schemas.microsoft.com/office/drawing/2014/main" id="{C7216A06-7EF2-4C72-8D1E-8959D3EBC1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49198" y="1092118"/>
            <a:ext cx="1691640"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72AA2036-0655-4145-8A75-D3ECFA2B0638}"/>
              </a:ext>
            </a:extLst>
          </p:cNvPr>
          <p:cNvSpPr>
            <a:spLocks noGrp="1"/>
          </p:cNvSpPr>
          <p:nvPr>
            <p:ph type="subTitle" idx="1"/>
          </p:nvPr>
        </p:nvSpPr>
        <p:spPr>
          <a:xfrm>
            <a:off x="1274254" y="3517496"/>
            <a:ext cx="5355264" cy="950253"/>
          </a:xfrm>
        </p:spPr>
        <p:txBody>
          <a:bodyPr vert="horz" lIns="91440" tIns="45720" rIns="91440" bIns="45720" rtlCol="0" anchor="t">
            <a:noAutofit/>
          </a:bodyPr>
          <a:lstStyle/>
          <a:p>
            <a:pPr>
              <a:lnSpc>
                <a:spcPct val="90000"/>
              </a:lnSpc>
              <a:spcBef>
                <a:spcPts val="900"/>
              </a:spcBef>
            </a:pPr>
            <a:r>
              <a:rPr lang="en-US" sz="2400"/>
              <a:t>The world of Music and Dance Therapy continues to grow! </a:t>
            </a:r>
          </a:p>
          <a:p>
            <a:pPr>
              <a:lnSpc>
                <a:spcPct val="90000"/>
              </a:lnSpc>
              <a:spcBef>
                <a:spcPts val="900"/>
              </a:spcBef>
            </a:pPr>
            <a:r>
              <a:rPr lang="en-US" sz="2400"/>
              <a:t>But, you don't need a therapist to add music and dance to your daily life!  So, get out there and make some music and CHA! CHA! CHA! </a:t>
            </a:r>
          </a:p>
        </p:txBody>
      </p:sp>
      <p:sp>
        <p:nvSpPr>
          <p:cNvPr id="26" name="TextBox 25">
            <a:extLst>
              <a:ext uri="{FF2B5EF4-FFF2-40B4-BE49-F238E27FC236}">
                <a16:creationId xmlns:a16="http://schemas.microsoft.com/office/drawing/2014/main" id="{BA18C285-D3B4-43F8-B6DA-0703352B4319}"/>
              </a:ext>
            </a:extLst>
          </p:cNvPr>
          <p:cNvSpPr txBox="1"/>
          <p:nvPr/>
        </p:nvSpPr>
        <p:spPr>
          <a:xfrm>
            <a:off x="756248" y="1324155"/>
            <a:ext cx="7085162" cy="1754326"/>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5400" i="1">
                <a:latin typeface="Century Gothic"/>
                <a:ea typeface="FangSong"/>
              </a:rPr>
              <a:t>al fine </a:t>
            </a:r>
            <a:r>
              <a:rPr lang="en-US" sz="5400">
                <a:latin typeface="Century Gothic"/>
                <a:ea typeface="FangSong"/>
              </a:rPr>
              <a:t>&amp; Take a Bow!</a:t>
            </a:r>
          </a:p>
        </p:txBody>
      </p:sp>
    </p:spTree>
    <p:extLst>
      <p:ext uri="{BB962C8B-B14F-4D97-AF65-F5344CB8AC3E}">
        <p14:creationId xmlns:p14="http://schemas.microsoft.com/office/powerpoint/2010/main" val="2303892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71EE4-C5D2-4336-AF8E-449A9FE3A0E3}"/>
              </a:ext>
            </a:extLst>
          </p:cNvPr>
          <p:cNvSpPr>
            <a:spLocks noGrp="1"/>
          </p:cNvSpPr>
          <p:nvPr>
            <p:ph type="title"/>
          </p:nvPr>
        </p:nvSpPr>
        <p:spPr/>
        <p:txBody>
          <a:bodyPr/>
          <a:lstStyle/>
          <a:p>
            <a:pPr algn="ctr"/>
            <a:r>
              <a:rPr lang="en-US"/>
              <a:t>REFERENCES</a:t>
            </a:r>
          </a:p>
        </p:txBody>
      </p:sp>
      <p:sp>
        <p:nvSpPr>
          <p:cNvPr id="3" name="Content Placeholder 2">
            <a:extLst>
              <a:ext uri="{FF2B5EF4-FFF2-40B4-BE49-F238E27FC236}">
                <a16:creationId xmlns:a16="http://schemas.microsoft.com/office/drawing/2014/main" id="{6A9DC8B6-CDB1-4C14-8B67-28049AEC634C}"/>
              </a:ext>
            </a:extLst>
          </p:cNvPr>
          <p:cNvSpPr>
            <a:spLocks noGrp="1"/>
          </p:cNvSpPr>
          <p:nvPr>
            <p:ph idx="1"/>
          </p:nvPr>
        </p:nvSpPr>
        <p:spPr/>
        <p:txBody>
          <a:bodyPr vert="horz" lIns="91440" tIns="45720" rIns="91440" bIns="45720" rtlCol="0" anchor="t">
            <a:normAutofit/>
          </a:bodyPr>
          <a:lstStyle/>
          <a:p>
            <a:pPr marL="0" indent="0">
              <a:buNone/>
            </a:pPr>
            <a:r>
              <a:rPr lang="en-US"/>
              <a:t>While there may not be certified therapist in your area yet, you can go to these websites for assistance. </a:t>
            </a:r>
          </a:p>
          <a:p>
            <a:pPr marL="0" indent="0">
              <a:buNone/>
            </a:pPr>
            <a:endParaRPr lang="en-US"/>
          </a:p>
          <a:p>
            <a:pPr marL="0" indent="0">
              <a:buNone/>
            </a:pPr>
            <a:r>
              <a:rPr lang="en-US"/>
              <a:t>The American Music Therapy Association </a:t>
            </a:r>
          </a:p>
          <a:p>
            <a:pPr>
              <a:buNone/>
            </a:pPr>
            <a:r>
              <a:rPr lang="en-US" u="sng">
                <a:hlinkClick r:id="rId2"/>
              </a:rPr>
              <a:t>https://www.musictherapy.org</a:t>
            </a:r>
            <a:endParaRPr lang="en-US"/>
          </a:p>
          <a:p>
            <a:pPr>
              <a:buNone/>
            </a:pPr>
            <a:endParaRPr lang="en-US"/>
          </a:p>
          <a:p>
            <a:pPr>
              <a:buNone/>
            </a:pPr>
            <a:r>
              <a:rPr lang="en-US"/>
              <a:t>The American Dance Thearpy Association</a:t>
            </a:r>
          </a:p>
          <a:p>
            <a:pPr>
              <a:buNone/>
            </a:pPr>
            <a:r>
              <a:rPr lang="en-US" u="sng">
                <a:hlinkClick r:id="rId3"/>
              </a:rPr>
              <a:t>https://adta.org/</a:t>
            </a:r>
            <a:endParaRPr lang="en-US"/>
          </a:p>
          <a:p>
            <a:pPr>
              <a:buNone/>
            </a:pPr>
            <a:endParaRPr lang="en-US"/>
          </a:p>
          <a:p>
            <a:pPr>
              <a:buNone/>
            </a:pPr>
            <a:endParaRPr lang="en-US"/>
          </a:p>
        </p:txBody>
      </p:sp>
    </p:spTree>
    <p:extLst>
      <p:ext uri="{BB962C8B-B14F-4D97-AF65-F5344CB8AC3E}">
        <p14:creationId xmlns:p14="http://schemas.microsoft.com/office/powerpoint/2010/main" val="41939790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0E9B969E-CD96-4162-BA90-449BBDA95E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23162" cy="6858000"/>
          </a:xfrm>
          <a:prstGeom prst="rect">
            <a:avLst/>
          </a:prstGeom>
          <a:solidFill>
            <a:schemeClr val="accent1"/>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useBgFill="1">
        <p:nvSpPr>
          <p:cNvPr id="7" name="Rectangle 10">
            <a:extLst>
              <a:ext uri="{FF2B5EF4-FFF2-40B4-BE49-F238E27FC236}">
                <a16:creationId xmlns:a16="http://schemas.microsoft.com/office/drawing/2014/main" id="{6B6401A4-FEE5-4976-857C-1FD0CDB2E2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23162" y="0"/>
            <a:ext cx="816874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close up of text on a white background&#10;&#10;Description generated with high confidence">
            <a:extLst>
              <a:ext uri="{FF2B5EF4-FFF2-40B4-BE49-F238E27FC236}">
                <a16:creationId xmlns:a16="http://schemas.microsoft.com/office/drawing/2014/main" id="{1699A8DE-9537-4E4E-980D-B5E041CBA75A}"/>
              </a:ext>
            </a:extLst>
          </p:cNvPr>
          <p:cNvPicPr>
            <a:picLocks noChangeAspect="1"/>
          </p:cNvPicPr>
          <p:nvPr/>
        </p:nvPicPr>
        <p:blipFill>
          <a:blip r:embed="rId3"/>
          <a:stretch>
            <a:fillRect/>
          </a:stretch>
        </p:blipFill>
        <p:spPr>
          <a:xfrm>
            <a:off x="4667497" y="682541"/>
            <a:ext cx="6880072" cy="5332055"/>
          </a:xfrm>
          <a:prstGeom prst="rect">
            <a:avLst/>
          </a:prstGeom>
        </p:spPr>
      </p:pic>
      <p:sp>
        <p:nvSpPr>
          <p:cNvPr id="8" name="Rectangle 12">
            <a:extLst>
              <a:ext uri="{FF2B5EF4-FFF2-40B4-BE49-F238E27FC236}">
                <a16:creationId xmlns:a16="http://schemas.microsoft.com/office/drawing/2014/main" id="{047AF1DF-6993-45FB-92A5-C36B1A680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25029" cy="6858000"/>
          </a:xfrm>
          <a:prstGeom prst="rect">
            <a:avLst/>
          </a:prstGeom>
          <a:blipFill dpi="0" rotWithShape="1">
            <a:blip r:embed="rId4">
              <a:alphaModFix amt="6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174AF5E-C8C5-4A88-8944-894B50BE93E2}"/>
              </a:ext>
            </a:extLst>
          </p:cNvPr>
          <p:cNvSpPr>
            <a:spLocks noGrp="1"/>
          </p:cNvSpPr>
          <p:nvPr>
            <p:ph type="title"/>
          </p:nvPr>
        </p:nvSpPr>
        <p:spPr>
          <a:xfrm>
            <a:off x="643433" y="643464"/>
            <a:ext cx="2888344" cy="1428737"/>
          </a:xfrm>
        </p:spPr>
        <p:txBody>
          <a:bodyPr>
            <a:normAutofit/>
          </a:bodyPr>
          <a:lstStyle/>
          <a:p>
            <a:r>
              <a:rPr lang="en-US" sz="3200" b="1" dirty="0">
                <a:solidFill>
                  <a:schemeClr val="tx1"/>
                </a:solidFill>
              </a:rPr>
              <a:t>What is dance therapy?</a:t>
            </a:r>
          </a:p>
        </p:txBody>
      </p:sp>
      <p:sp>
        <p:nvSpPr>
          <p:cNvPr id="3" name="Content Placeholder 2">
            <a:extLst>
              <a:ext uri="{FF2B5EF4-FFF2-40B4-BE49-F238E27FC236}">
                <a16:creationId xmlns:a16="http://schemas.microsoft.com/office/drawing/2014/main" id="{D685BED0-8A8B-4581-AA5F-2806D546240B}"/>
              </a:ext>
            </a:extLst>
          </p:cNvPr>
          <p:cNvSpPr>
            <a:spLocks noGrp="1"/>
          </p:cNvSpPr>
          <p:nvPr>
            <p:ph idx="1"/>
          </p:nvPr>
        </p:nvSpPr>
        <p:spPr>
          <a:xfrm>
            <a:off x="643337" y="2184036"/>
            <a:ext cx="2888439" cy="3869634"/>
          </a:xfrm>
        </p:spPr>
        <p:txBody>
          <a:bodyPr vert="horz" lIns="91440" tIns="45720" rIns="91440" bIns="45720" rtlCol="0">
            <a:normAutofit/>
          </a:bodyPr>
          <a:lstStyle/>
          <a:p>
            <a:pPr marL="0" indent="0">
              <a:buNone/>
            </a:pPr>
            <a:r>
              <a:rPr lang="en-US" sz="2000" b="1" dirty="0"/>
              <a:t>Dance therapy uses movement to improve mental and physical well-being. Improving ones health, mood and body image while also reducing stress. It is a recognized form of complementary therapy used in hospitals</a:t>
            </a:r>
            <a:r>
              <a:rPr lang="en-US" sz="2000" dirty="0"/>
              <a:t>.</a:t>
            </a:r>
          </a:p>
          <a:p>
            <a:pPr marL="0" indent="0">
              <a:buNone/>
            </a:pPr>
            <a:endParaRPr lang="en-US" sz="1600" dirty="0">
              <a:solidFill>
                <a:srgbClr val="FFFFFF"/>
              </a:solidFill>
            </a:endParaRPr>
          </a:p>
          <a:p>
            <a:pPr marL="0" indent="0">
              <a:buNone/>
            </a:pPr>
            <a:endParaRPr lang="en-US" sz="1600" dirty="0">
              <a:solidFill>
                <a:srgbClr val="FFFFFF"/>
              </a:solidFill>
            </a:endParaRPr>
          </a:p>
        </p:txBody>
      </p:sp>
    </p:spTree>
    <p:extLst>
      <p:ext uri="{BB962C8B-B14F-4D97-AF65-F5344CB8AC3E}">
        <p14:creationId xmlns:p14="http://schemas.microsoft.com/office/powerpoint/2010/main" val="12167819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A54E8A8E-D194-4D55-92A3-6B0799722E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024" y="253548"/>
            <a:ext cx="5837418" cy="6341684"/>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pic>
        <p:nvPicPr>
          <p:cNvPr id="6" name="Picture 6" descr="A picture containing indoor, sky&#10;&#10;Description generated with high confidence">
            <a:extLst>
              <a:ext uri="{FF2B5EF4-FFF2-40B4-BE49-F238E27FC236}">
                <a16:creationId xmlns:a16="http://schemas.microsoft.com/office/drawing/2014/main" id="{858A1A47-8719-4D48-A581-648258AE607C}"/>
              </a:ext>
            </a:extLst>
          </p:cNvPr>
          <p:cNvPicPr>
            <a:picLocks noChangeAspect="1"/>
          </p:cNvPicPr>
          <p:nvPr/>
        </p:nvPicPr>
        <p:blipFill rotWithShape="1">
          <a:blip r:embed="rId2"/>
          <a:srcRect l="21185" r="34564" b="1"/>
          <a:stretch/>
        </p:blipFill>
        <p:spPr>
          <a:xfrm>
            <a:off x="249281" y="246764"/>
            <a:ext cx="5839277" cy="6053328"/>
          </a:xfrm>
          <a:prstGeom prst="rect">
            <a:avLst/>
          </a:prstGeom>
        </p:spPr>
      </p:pic>
      <p:sp>
        <p:nvSpPr>
          <p:cNvPr id="2" name="Title 1">
            <a:extLst>
              <a:ext uri="{FF2B5EF4-FFF2-40B4-BE49-F238E27FC236}">
                <a16:creationId xmlns:a16="http://schemas.microsoft.com/office/drawing/2014/main" id="{BB7CE5E5-D267-45CB-9371-A5510A8A3325}"/>
              </a:ext>
            </a:extLst>
          </p:cNvPr>
          <p:cNvSpPr>
            <a:spLocks noGrp="1"/>
          </p:cNvSpPr>
          <p:nvPr>
            <p:ph type="title"/>
          </p:nvPr>
        </p:nvSpPr>
        <p:spPr>
          <a:xfrm>
            <a:off x="6846137" y="727626"/>
            <a:ext cx="4602152" cy="1718225"/>
          </a:xfrm>
        </p:spPr>
        <p:txBody>
          <a:bodyPr>
            <a:normAutofit/>
          </a:bodyPr>
          <a:lstStyle/>
          <a:p>
            <a:r>
              <a:rPr lang="en-US" sz="4100"/>
              <a:t>How does dance therapy work?</a:t>
            </a:r>
          </a:p>
        </p:txBody>
      </p:sp>
      <p:sp>
        <p:nvSpPr>
          <p:cNvPr id="9" name="Content Placeholder 8">
            <a:extLst>
              <a:ext uri="{FF2B5EF4-FFF2-40B4-BE49-F238E27FC236}">
                <a16:creationId xmlns:a16="http://schemas.microsoft.com/office/drawing/2014/main" id="{BD9BC344-4419-4670-B0DB-A7084EF2FD8A}"/>
              </a:ext>
            </a:extLst>
          </p:cNvPr>
          <p:cNvSpPr>
            <a:spLocks noGrp="1"/>
          </p:cNvSpPr>
          <p:nvPr>
            <p:ph idx="1"/>
          </p:nvPr>
        </p:nvSpPr>
        <p:spPr>
          <a:xfrm>
            <a:off x="6759872" y="2567674"/>
            <a:ext cx="4602152" cy="3596880"/>
          </a:xfrm>
        </p:spPr>
        <p:txBody>
          <a:bodyPr vert="horz" lIns="91440" tIns="45720" rIns="91440" bIns="45720" rtlCol="0" anchor="t">
            <a:noAutofit/>
          </a:bodyPr>
          <a:lstStyle/>
          <a:p>
            <a:r>
              <a:rPr lang="en-US" sz="2300" b="1"/>
              <a:t>Increases endorphins which create a state of well-being</a:t>
            </a:r>
            <a:endParaRPr lang="en-US" sz="2300"/>
          </a:p>
          <a:p>
            <a:r>
              <a:rPr lang="en-US" sz="2300" b="1"/>
              <a:t>The movement gets blood flowing and enhances other functions in our bodies including: the circulatory, respiratory, skeletal and your muscular systems. </a:t>
            </a:r>
            <a:endParaRPr lang="en-US" sz="2300"/>
          </a:p>
          <a:p>
            <a:r>
              <a:rPr lang="en-US" sz="2300" b="1"/>
              <a:t>Helps you to stay physically fit</a:t>
            </a:r>
            <a:endParaRPr lang="en-US" sz="2300"/>
          </a:p>
        </p:txBody>
      </p:sp>
    </p:spTree>
    <p:extLst>
      <p:ext uri="{BB962C8B-B14F-4D97-AF65-F5344CB8AC3E}">
        <p14:creationId xmlns:p14="http://schemas.microsoft.com/office/powerpoint/2010/main" val="4003842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CC8F4-3517-4AAC-B79B-E146DA583596}"/>
              </a:ext>
            </a:extLst>
          </p:cNvPr>
          <p:cNvSpPr>
            <a:spLocks noGrp="1"/>
          </p:cNvSpPr>
          <p:nvPr>
            <p:ph type="title"/>
          </p:nvPr>
        </p:nvSpPr>
        <p:spPr/>
        <p:txBody>
          <a:bodyPr/>
          <a:lstStyle/>
          <a:p>
            <a:r>
              <a:rPr lang="en-US"/>
              <a:t>Music therapy</a:t>
            </a:r>
          </a:p>
        </p:txBody>
      </p:sp>
      <p:sp>
        <p:nvSpPr>
          <p:cNvPr id="3" name="Text Placeholder 2">
            <a:extLst>
              <a:ext uri="{FF2B5EF4-FFF2-40B4-BE49-F238E27FC236}">
                <a16:creationId xmlns:a16="http://schemas.microsoft.com/office/drawing/2014/main" id="{BB537C50-404B-4AD8-B79B-4480BB9CC76A}"/>
              </a:ext>
            </a:extLst>
          </p:cNvPr>
          <p:cNvSpPr>
            <a:spLocks noGrp="1"/>
          </p:cNvSpPr>
          <p:nvPr>
            <p:ph type="body" idx="1"/>
          </p:nvPr>
        </p:nvSpPr>
        <p:spPr>
          <a:xfrm>
            <a:off x="1563624" y="3977571"/>
            <a:ext cx="9070848" cy="1420483"/>
          </a:xfrm>
        </p:spPr>
        <p:txBody>
          <a:bodyPr>
            <a:normAutofit/>
          </a:bodyPr>
          <a:lstStyle/>
          <a:p>
            <a:r>
              <a:rPr lang="en-US"/>
              <a:t>"Music is an art that goes well beyond science. Proof can be found in the</a:t>
            </a:r>
          </a:p>
          <a:p>
            <a:r>
              <a:rPr lang="en-US"/>
              <a:t>huge amount of studies that have been carried out throughout the world</a:t>
            </a:r>
          </a:p>
          <a:p>
            <a:r>
              <a:rPr lang="en-US"/>
              <a:t>based on music-therapy and the important results achieved."</a:t>
            </a:r>
          </a:p>
          <a:p>
            <a:r>
              <a:rPr lang="en-US"/>
              <a:t> -Andrea Bocelli</a:t>
            </a:r>
          </a:p>
        </p:txBody>
      </p:sp>
    </p:spTree>
    <p:extLst>
      <p:ext uri="{BB962C8B-B14F-4D97-AF65-F5344CB8AC3E}">
        <p14:creationId xmlns:p14="http://schemas.microsoft.com/office/powerpoint/2010/main" val="1180292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967F423-D21C-4F37-A0B7-750026A171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12" name="Rectangle 11">
            <a:extLst>
              <a:ext uri="{FF2B5EF4-FFF2-40B4-BE49-F238E27FC236}">
                <a16:creationId xmlns:a16="http://schemas.microsoft.com/office/drawing/2014/main" id="{B4E3C025-1190-490D-A7E8-FBB16A2CA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3106E57-42AD-4803-8DA8-AA87F53BC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730" y="311577"/>
            <a:ext cx="8531352" cy="6382512"/>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6" name="Rectangle 15">
            <a:extLst>
              <a:ext uri="{FF2B5EF4-FFF2-40B4-BE49-F238E27FC236}">
                <a16:creationId xmlns:a16="http://schemas.microsoft.com/office/drawing/2014/main" id="{A668FB66-7DA2-4943-B38E-6DE102F091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5">
            <a:extLst>
              <a:ext uri="{FF2B5EF4-FFF2-40B4-BE49-F238E27FC236}">
                <a16:creationId xmlns:a16="http://schemas.microsoft.com/office/drawing/2014/main" id="{A8F649FA-3A7C-473F-BD32-D82F8218C3CA}"/>
              </a:ext>
            </a:extLst>
          </p:cNvPr>
          <p:cNvPicPr>
            <a:picLocks noGrp="1" noChangeAspect="1"/>
          </p:cNvPicPr>
          <p:nvPr>
            <p:ph type="pic" idx="1"/>
          </p:nvPr>
        </p:nvPicPr>
        <p:blipFill rotWithShape="1">
          <a:blip r:embed="rId2"/>
          <a:srcRect l="4229" r="6005" b="1"/>
          <a:stretch/>
        </p:blipFill>
        <p:spPr>
          <a:xfrm>
            <a:off x="487321" y="476169"/>
            <a:ext cx="8202168" cy="6053328"/>
          </a:xfrm>
          <a:prstGeom prst="rect">
            <a:avLst/>
          </a:prstGeom>
        </p:spPr>
      </p:pic>
      <p:sp>
        <p:nvSpPr>
          <p:cNvPr id="2" name="Title 1">
            <a:extLst>
              <a:ext uri="{FF2B5EF4-FFF2-40B4-BE49-F238E27FC236}">
                <a16:creationId xmlns:a16="http://schemas.microsoft.com/office/drawing/2014/main" id="{EEC1B2E5-DADC-4C8A-847B-B3D2B54ADE45}"/>
              </a:ext>
            </a:extLst>
          </p:cNvPr>
          <p:cNvSpPr>
            <a:spLocks noGrp="1"/>
          </p:cNvSpPr>
          <p:nvPr>
            <p:ph type="title"/>
          </p:nvPr>
        </p:nvSpPr>
        <p:spPr>
          <a:xfrm>
            <a:off x="9387189" y="612843"/>
            <a:ext cx="2247091" cy="1499738"/>
          </a:xfrm>
        </p:spPr>
        <p:txBody>
          <a:bodyPr vert="horz" lIns="91440" tIns="45720" rIns="91440" bIns="45720" rtlCol="0" anchor="b">
            <a:normAutofit/>
          </a:bodyPr>
          <a:lstStyle/>
          <a:p>
            <a:r>
              <a:rPr lang="en-US"/>
              <a:t>What is music therapy?</a:t>
            </a:r>
          </a:p>
        </p:txBody>
      </p:sp>
      <p:sp>
        <p:nvSpPr>
          <p:cNvPr id="4" name="Text Placeholder 3">
            <a:extLst>
              <a:ext uri="{FF2B5EF4-FFF2-40B4-BE49-F238E27FC236}">
                <a16:creationId xmlns:a16="http://schemas.microsoft.com/office/drawing/2014/main" id="{A5EDD436-9522-4EAD-BEFA-E017141F5F42}"/>
              </a:ext>
            </a:extLst>
          </p:cNvPr>
          <p:cNvSpPr>
            <a:spLocks noGrp="1"/>
          </p:cNvSpPr>
          <p:nvPr>
            <p:ph type="body" sz="half" idx="2"/>
          </p:nvPr>
        </p:nvSpPr>
        <p:spPr>
          <a:xfrm>
            <a:off x="9387190" y="2149813"/>
            <a:ext cx="2247090" cy="4046706"/>
          </a:xfrm>
        </p:spPr>
        <p:txBody>
          <a:bodyPr vert="horz" lIns="91440" tIns="45720" rIns="91440" bIns="45720" rtlCol="0">
            <a:normAutofit/>
          </a:bodyPr>
          <a:lstStyle/>
          <a:p>
            <a:pPr indent="-182880">
              <a:lnSpc>
                <a:spcPct val="100000"/>
              </a:lnSpc>
              <a:buFont typeface="Garamond" pitchFamily="18" charset="0"/>
              <a:buChar char="◦"/>
            </a:pPr>
            <a:r>
              <a:rPr lang="en-US"/>
              <a:t>An established health profession that is used within a therapeutic relationships to address physical, emotional, cognitive, and social needs of individuals. It also provides an avenue of communication that is helpful to those who find it difficult to express themselves in words. </a:t>
            </a:r>
          </a:p>
        </p:txBody>
      </p:sp>
    </p:spTree>
    <p:extLst>
      <p:ext uri="{BB962C8B-B14F-4D97-AF65-F5344CB8AC3E}">
        <p14:creationId xmlns:p14="http://schemas.microsoft.com/office/powerpoint/2010/main" val="2258971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E8ACC-829C-4ECE-A3D6-59C0A2268B60}"/>
              </a:ext>
            </a:extLst>
          </p:cNvPr>
          <p:cNvSpPr>
            <a:spLocks noGrp="1"/>
          </p:cNvSpPr>
          <p:nvPr>
            <p:ph type="title"/>
          </p:nvPr>
        </p:nvSpPr>
        <p:spPr>
          <a:xfrm>
            <a:off x="6846137" y="727626"/>
            <a:ext cx="4602152" cy="1718225"/>
          </a:xfrm>
        </p:spPr>
        <p:txBody>
          <a:bodyPr>
            <a:normAutofit/>
          </a:bodyPr>
          <a:lstStyle/>
          <a:p>
            <a:r>
              <a:rPr lang="en-US" sz="4400"/>
              <a:t>How does Music Therapy work?</a:t>
            </a:r>
          </a:p>
        </p:txBody>
      </p:sp>
      <p:sp>
        <p:nvSpPr>
          <p:cNvPr id="9" name="Content Placeholder 8">
            <a:extLst>
              <a:ext uri="{FF2B5EF4-FFF2-40B4-BE49-F238E27FC236}">
                <a16:creationId xmlns:a16="http://schemas.microsoft.com/office/drawing/2014/main" id="{A75BFA04-6F0C-4B26-B0CE-88EA6130B0FD}"/>
              </a:ext>
            </a:extLst>
          </p:cNvPr>
          <p:cNvSpPr>
            <a:spLocks noGrp="1"/>
          </p:cNvSpPr>
          <p:nvPr>
            <p:ph idx="1"/>
          </p:nvPr>
        </p:nvSpPr>
        <p:spPr>
          <a:xfrm>
            <a:off x="6846137" y="2538919"/>
            <a:ext cx="4602152" cy="3596880"/>
          </a:xfrm>
        </p:spPr>
        <p:txBody>
          <a:bodyPr vert="horz" lIns="91440" tIns="45720" rIns="91440" bIns="45720" rtlCol="0" anchor="t">
            <a:normAutofit/>
          </a:bodyPr>
          <a:lstStyle/>
          <a:p>
            <a:r>
              <a:rPr lang="en-US" sz="2800" b="1"/>
              <a:t>Improves the quality of a patient's life</a:t>
            </a:r>
            <a:endParaRPr lang="en-US" sz="2800"/>
          </a:p>
          <a:p>
            <a:r>
              <a:rPr lang="en-US" sz="2800" b="1"/>
              <a:t>Helps with motor and communication skills</a:t>
            </a:r>
          </a:p>
          <a:p>
            <a:r>
              <a:rPr lang="en-US" sz="2800" b="1"/>
              <a:t>Reduces pain, loneliness, and stress</a:t>
            </a:r>
          </a:p>
          <a:p>
            <a:r>
              <a:rPr lang="en-US" sz="2800" b="1"/>
              <a:t>Improves self-esteem</a:t>
            </a:r>
          </a:p>
        </p:txBody>
      </p:sp>
      <p:pic>
        <p:nvPicPr>
          <p:cNvPr id="13" name="Picture 14" descr="A picture containing text&#10;&#10;Description generated with high confidence">
            <a:extLst>
              <a:ext uri="{FF2B5EF4-FFF2-40B4-BE49-F238E27FC236}">
                <a16:creationId xmlns:a16="http://schemas.microsoft.com/office/drawing/2014/main" id="{BF3BF326-3C71-49E6-A47F-43A2DA40FC8C}"/>
              </a:ext>
            </a:extLst>
          </p:cNvPr>
          <p:cNvPicPr>
            <a:picLocks noChangeAspect="1"/>
          </p:cNvPicPr>
          <p:nvPr/>
        </p:nvPicPr>
        <p:blipFill>
          <a:blip r:embed="rId2"/>
          <a:stretch>
            <a:fillRect/>
          </a:stretch>
        </p:blipFill>
        <p:spPr>
          <a:xfrm>
            <a:off x="267417" y="989630"/>
            <a:ext cx="6481312" cy="5151908"/>
          </a:xfrm>
          <a:prstGeom prst="rect">
            <a:avLst/>
          </a:prstGeom>
        </p:spPr>
      </p:pic>
    </p:spTree>
    <p:extLst>
      <p:ext uri="{BB962C8B-B14F-4D97-AF65-F5344CB8AC3E}">
        <p14:creationId xmlns:p14="http://schemas.microsoft.com/office/powerpoint/2010/main" val="925038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B63EB-36D0-460C-93F1-A05BD473D06C}"/>
              </a:ext>
            </a:extLst>
          </p:cNvPr>
          <p:cNvSpPr>
            <a:spLocks noGrp="1"/>
          </p:cNvSpPr>
          <p:nvPr>
            <p:ph type="title"/>
          </p:nvPr>
        </p:nvSpPr>
        <p:spPr/>
        <p:txBody>
          <a:bodyPr/>
          <a:lstStyle/>
          <a:p>
            <a:r>
              <a:rPr lang="en-US"/>
              <a:t>Child development</a:t>
            </a:r>
          </a:p>
        </p:txBody>
      </p:sp>
      <p:sp>
        <p:nvSpPr>
          <p:cNvPr id="3" name="Text Placeholder 2">
            <a:extLst>
              <a:ext uri="{FF2B5EF4-FFF2-40B4-BE49-F238E27FC236}">
                <a16:creationId xmlns:a16="http://schemas.microsoft.com/office/drawing/2014/main" id="{49F4A6E4-10BA-422B-9742-B75D38B4BC6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3494901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999FE9C-D8F9-4F9B-B95B-608C3EF6B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12" name="Rectangle 11">
            <a:extLst>
              <a:ext uri="{FF2B5EF4-FFF2-40B4-BE49-F238E27FC236}">
                <a16:creationId xmlns:a16="http://schemas.microsoft.com/office/drawing/2014/main" id="{0E9B969E-CD96-4162-BA90-449BBDA95E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23162" cy="6858000"/>
          </a:xfrm>
          <a:prstGeom prst="rect">
            <a:avLst/>
          </a:prstGeom>
          <a:solidFill>
            <a:schemeClr val="accent1"/>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6B6401A4-FEE5-4976-857C-1FD0CDB2E2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23162" y="0"/>
            <a:ext cx="816874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A group of people sitting in a room&#10;&#10;Description generated with very high confidence">
            <a:extLst>
              <a:ext uri="{FF2B5EF4-FFF2-40B4-BE49-F238E27FC236}">
                <a16:creationId xmlns:a16="http://schemas.microsoft.com/office/drawing/2014/main" id="{8C112426-D14F-466C-987E-29BB98F60BA7}"/>
              </a:ext>
            </a:extLst>
          </p:cNvPr>
          <p:cNvPicPr>
            <a:picLocks noGrp="1" noChangeAspect="1"/>
          </p:cNvPicPr>
          <p:nvPr>
            <p:ph type="pic" idx="1"/>
          </p:nvPr>
        </p:nvPicPr>
        <p:blipFill rotWithShape="1">
          <a:blip r:embed="rId3"/>
          <a:srcRect l="2068" r="2068"/>
          <a:stretch/>
        </p:blipFill>
        <p:spPr>
          <a:xfrm>
            <a:off x="4020516" y="-1108"/>
            <a:ext cx="4838487" cy="3248788"/>
          </a:xfrm>
          <a:prstGeom prst="rect">
            <a:avLst/>
          </a:prstGeom>
        </p:spPr>
      </p:pic>
      <p:sp>
        <p:nvSpPr>
          <p:cNvPr id="16" name="Rectangle 15">
            <a:extLst>
              <a:ext uri="{FF2B5EF4-FFF2-40B4-BE49-F238E27FC236}">
                <a16:creationId xmlns:a16="http://schemas.microsoft.com/office/drawing/2014/main" id="{047AF1DF-6993-45FB-92A5-C36B1A680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25029" cy="6858000"/>
          </a:xfrm>
          <a:prstGeom prst="rect">
            <a:avLst/>
          </a:prstGeom>
          <a:blipFill dpi="0" rotWithShape="1">
            <a:blip r:embed="rId4">
              <a:alphaModFix amt="6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3675BF2-6542-409C-9CB9-29046F1DAC75}"/>
              </a:ext>
            </a:extLst>
          </p:cNvPr>
          <p:cNvSpPr>
            <a:spLocks noGrp="1"/>
          </p:cNvSpPr>
          <p:nvPr>
            <p:ph type="title"/>
          </p:nvPr>
        </p:nvSpPr>
        <p:spPr>
          <a:xfrm>
            <a:off x="571546" y="427804"/>
            <a:ext cx="2888344" cy="508587"/>
          </a:xfrm>
        </p:spPr>
        <p:txBody>
          <a:bodyPr vert="horz" lIns="91440" tIns="45720" rIns="91440" bIns="45720" rtlCol="0" anchor="ctr">
            <a:normAutofit/>
          </a:bodyPr>
          <a:lstStyle/>
          <a:p>
            <a:r>
              <a:rPr lang="en-US" sz="2400" b="1" u="sng" dirty="0">
                <a:solidFill>
                  <a:schemeClr val="tx1"/>
                </a:solidFill>
              </a:rPr>
              <a:t>Music Therapy</a:t>
            </a:r>
          </a:p>
        </p:txBody>
      </p:sp>
      <p:sp>
        <p:nvSpPr>
          <p:cNvPr id="4" name="Text Placeholder 3">
            <a:extLst>
              <a:ext uri="{FF2B5EF4-FFF2-40B4-BE49-F238E27FC236}">
                <a16:creationId xmlns:a16="http://schemas.microsoft.com/office/drawing/2014/main" id="{6E689AC5-90C5-400B-BDE4-3CA24A4C41DE}"/>
              </a:ext>
            </a:extLst>
          </p:cNvPr>
          <p:cNvSpPr>
            <a:spLocks noGrp="1"/>
          </p:cNvSpPr>
          <p:nvPr>
            <p:ph type="body" sz="half" idx="2"/>
          </p:nvPr>
        </p:nvSpPr>
        <p:spPr>
          <a:xfrm>
            <a:off x="82621" y="933206"/>
            <a:ext cx="4038628" cy="2604427"/>
          </a:xfrm>
        </p:spPr>
        <p:txBody>
          <a:bodyPr vert="horz" lIns="91440" tIns="45720" rIns="91440" bIns="45720" rtlCol="0" anchor="t">
            <a:normAutofit/>
          </a:bodyPr>
          <a:lstStyle/>
          <a:p>
            <a:pPr indent="-182880">
              <a:lnSpc>
                <a:spcPct val="100000"/>
              </a:lnSpc>
              <a:buFont typeface="Garamond" pitchFamily="18" charset="0"/>
              <a:buChar char="◦"/>
            </a:pPr>
            <a:r>
              <a:rPr lang="en-US" sz="1600" b="1" dirty="0">
                <a:solidFill>
                  <a:schemeClr val="tx1"/>
                </a:solidFill>
              </a:rPr>
              <a:t>Stimulates all of the senses, and involves the child at many levels</a:t>
            </a:r>
            <a:endParaRPr lang="en-US" b="1" dirty="0">
              <a:solidFill>
                <a:schemeClr val="tx1"/>
              </a:solidFill>
            </a:endParaRPr>
          </a:p>
          <a:p>
            <a:pPr indent="-182880">
              <a:lnSpc>
                <a:spcPct val="100000"/>
              </a:lnSpc>
              <a:buFont typeface="Garamond" pitchFamily="18" charset="0"/>
              <a:buChar char="◦"/>
            </a:pPr>
            <a:r>
              <a:rPr lang="en-US" sz="1600" b="1" dirty="0">
                <a:solidFill>
                  <a:schemeClr val="tx1"/>
                </a:solidFill>
              </a:rPr>
              <a:t>Highly motivating, yet can be calming and relaxing</a:t>
            </a:r>
          </a:p>
          <a:p>
            <a:pPr indent="-182880">
              <a:lnSpc>
                <a:spcPct val="100000"/>
              </a:lnSpc>
              <a:buFont typeface="Garamond" pitchFamily="18" charset="0"/>
              <a:buChar char="◦"/>
            </a:pPr>
            <a:r>
              <a:rPr lang="en-US" sz="1600" b="1" dirty="0">
                <a:solidFill>
                  <a:schemeClr val="tx1"/>
                </a:solidFill>
              </a:rPr>
              <a:t>Helps manage stressful situations or pain</a:t>
            </a:r>
          </a:p>
          <a:p>
            <a:pPr indent="-182880">
              <a:lnSpc>
                <a:spcPct val="100000"/>
              </a:lnSpc>
              <a:buFont typeface="Garamond" pitchFamily="18" charset="0"/>
              <a:buChar char="◦"/>
            </a:pPr>
            <a:r>
              <a:rPr lang="en-US" sz="1600" b="1" dirty="0">
                <a:solidFill>
                  <a:schemeClr val="tx1"/>
                </a:solidFill>
              </a:rPr>
              <a:t>Encourages socialization, self-expression, communication and motor development</a:t>
            </a:r>
          </a:p>
          <a:p>
            <a:pPr indent="-182880">
              <a:lnSpc>
                <a:spcPct val="100000"/>
              </a:lnSpc>
              <a:buFont typeface="Garamond" pitchFamily="18" charset="0"/>
              <a:buChar char="◦"/>
            </a:pPr>
            <a:endParaRPr lang="en-US" sz="1600" dirty="0"/>
          </a:p>
        </p:txBody>
      </p:sp>
      <p:sp>
        <p:nvSpPr>
          <p:cNvPr id="3" name="TextBox 2">
            <a:extLst>
              <a:ext uri="{FF2B5EF4-FFF2-40B4-BE49-F238E27FC236}">
                <a16:creationId xmlns:a16="http://schemas.microsoft.com/office/drawing/2014/main" id="{97DBA4CF-DD80-4883-86E6-F5C9A842F1AB}"/>
              </a:ext>
            </a:extLst>
          </p:cNvPr>
          <p:cNvSpPr txBox="1"/>
          <p:nvPr/>
        </p:nvSpPr>
        <p:spPr>
          <a:xfrm>
            <a:off x="439947" y="3423249"/>
            <a:ext cx="2743200" cy="46166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u="sng" dirty="0"/>
              <a:t>Dance Therapy</a:t>
            </a:r>
          </a:p>
        </p:txBody>
      </p:sp>
      <p:sp>
        <p:nvSpPr>
          <p:cNvPr id="6" name="TextBox 5">
            <a:extLst>
              <a:ext uri="{FF2B5EF4-FFF2-40B4-BE49-F238E27FC236}">
                <a16:creationId xmlns:a16="http://schemas.microsoft.com/office/drawing/2014/main" id="{26E49412-018A-4797-AA76-0A3F1AEFFACF}"/>
              </a:ext>
            </a:extLst>
          </p:cNvPr>
          <p:cNvSpPr txBox="1"/>
          <p:nvPr/>
        </p:nvSpPr>
        <p:spPr>
          <a:xfrm>
            <a:off x="152401" y="3955211"/>
            <a:ext cx="4051539" cy="2816156"/>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82880" indent="-182880">
              <a:spcBef>
                <a:spcPts val="900"/>
              </a:spcBef>
              <a:buChar char="•"/>
            </a:pPr>
            <a:r>
              <a:rPr lang="en-US" b="1" dirty="0"/>
              <a:t>Uses large motor play, physical regulation, and non-verbal communications</a:t>
            </a:r>
          </a:p>
          <a:p>
            <a:pPr marL="182880" indent="-182880">
              <a:spcBef>
                <a:spcPts val="900"/>
              </a:spcBef>
              <a:buChar char="•"/>
            </a:pPr>
            <a:r>
              <a:rPr lang="en-US" b="1" dirty="0"/>
              <a:t>Problem solving skills, and movement games help children thrive physically and mentally.</a:t>
            </a:r>
          </a:p>
          <a:p>
            <a:pPr marL="182880" indent="-182880">
              <a:spcBef>
                <a:spcPts val="900"/>
              </a:spcBef>
              <a:buChar char="•"/>
            </a:pPr>
            <a:r>
              <a:rPr lang="en-US" b="1" dirty="0"/>
              <a:t>Music and props are often used to encourage extension of movement and self-expression</a:t>
            </a:r>
          </a:p>
        </p:txBody>
      </p:sp>
      <p:pic>
        <p:nvPicPr>
          <p:cNvPr id="7" name="Picture 4" descr="A group of people playing frisbee in the air&#10;&#10;Description generated with high confidence">
            <a:extLst>
              <a:ext uri="{FF2B5EF4-FFF2-40B4-BE49-F238E27FC236}">
                <a16:creationId xmlns:a16="http://schemas.microsoft.com/office/drawing/2014/main" id="{4530AA60-25DB-4E04-9589-C7C9EA7E82ED}"/>
              </a:ext>
            </a:extLst>
          </p:cNvPr>
          <p:cNvPicPr>
            <a:picLocks noChangeAspect="1"/>
          </p:cNvPicPr>
          <p:nvPr/>
        </p:nvPicPr>
        <p:blipFill>
          <a:blip r:embed="rId5"/>
          <a:stretch>
            <a:fillRect/>
          </a:stretch>
        </p:blipFill>
        <p:spPr>
          <a:xfrm>
            <a:off x="6637196" y="3251949"/>
            <a:ext cx="5485468" cy="3600673"/>
          </a:xfrm>
          <a:prstGeom prst="rect">
            <a:avLst/>
          </a:prstGeom>
        </p:spPr>
      </p:pic>
    </p:spTree>
    <p:extLst>
      <p:ext uri="{BB962C8B-B14F-4D97-AF65-F5344CB8AC3E}">
        <p14:creationId xmlns:p14="http://schemas.microsoft.com/office/powerpoint/2010/main" val="30323562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TotalTime>
  <Words>787</Words>
  <Application>Microsoft Office PowerPoint</Application>
  <PresentationFormat>Widescreen</PresentationFormat>
  <Paragraphs>101</Paragraphs>
  <Slides>29</Slides>
  <Notes>3</Notes>
  <HiddenSlides>0</HiddenSlides>
  <MMClips>7</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FangSong</vt:lpstr>
      <vt:lpstr>Calibri</vt:lpstr>
      <vt:lpstr>Century Gothic</vt:lpstr>
      <vt:lpstr>Comic Sans MS</vt:lpstr>
      <vt:lpstr>Garamond</vt:lpstr>
      <vt:lpstr>Savon</vt:lpstr>
      <vt:lpstr>Do re mi,  cha cha cha!</vt:lpstr>
      <vt:lpstr>Dance therapy</vt:lpstr>
      <vt:lpstr>What is dance therapy?</vt:lpstr>
      <vt:lpstr>How does dance therapy work?</vt:lpstr>
      <vt:lpstr>Music therapy</vt:lpstr>
      <vt:lpstr>What is music therapy?</vt:lpstr>
      <vt:lpstr>How does Music Therapy work?</vt:lpstr>
      <vt:lpstr>Child development</vt:lpstr>
      <vt:lpstr>Music Therapy</vt:lpstr>
      <vt:lpstr>PowerPoint Presentation</vt:lpstr>
      <vt:lpstr>Did you know?</vt:lpstr>
      <vt:lpstr>Depression</vt:lpstr>
      <vt:lpstr>PowerPoint Presentation</vt:lpstr>
      <vt:lpstr>Tips to use music with Depression</vt:lpstr>
      <vt:lpstr>Cancer patients</vt:lpstr>
      <vt:lpstr>Music Therapy</vt:lpstr>
      <vt:lpstr>Trauma injuries</vt:lpstr>
      <vt:lpstr>PowerPoint Presentation</vt:lpstr>
      <vt:lpstr>Veterans</vt:lpstr>
      <vt:lpstr>BRAIN INJURY</vt:lpstr>
      <vt:lpstr>       PTSD Post Traumatic Stress Disorder</vt:lpstr>
      <vt:lpstr>Alzheimers</vt:lpstr>
      <vt:lpstr>PowerPoint Presentation</vt:lpstr>
      <vt:lpstr>Did You Know?</vt:lpstr>
      <vt:lpstr>Autism spectrum disorder</vt:lpstr>
      <vt:lpstr>PowerPoint Presentation</vt:lpstr>
      <vt:lpstr>Did you know?</vt:lpstr>
      <vt:lpstr>PowerPoint Presentation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Re Mi, Cha Cha Cha! Enriching Lives through Music &amp; Dance</dc:title>
  <dc:creator> </dc:creator>
  <cp:lastModifiedBy>Lynn Wenzel</cp:lastModifiedBy>
  <cp:revision>44</cp:revision>
  <cp:lastPrinted>2018-08-24T21:59:48Z</cp:lastPrinted>
  <dcterms:modified xsi:type="dcterms:W3CDTF">2018-10-05T00:30:58Z</dcterms:modified>
</cp:coreProperties>
</file>