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2"/>
  </p:notesMasterIdLst>
  <p:sldIdLst>
    <p:sldId id="256" r:id="rId2"/>
    <p:sldId id="257" r:id="rId3"/>
    <p:sldId id="271" r:id="rId4"/>
    <p:sldId id="270" r:id="rId5"/>
    <p:sldId id="261" r:id="rId6"/>
    <p:sldId id="272" r:id="rId7"/>
    <p:sldId id="273" r:id="rId8"/>
    <p:sldId id="276" r:id="rId9"/>
    <p:sldId id="274" r:id="rId10"/>
    <p:sldId id="275" r:id="rId1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wen Risinger" initials="GR"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7877" autoAdjust="0"/>
  </p:normalViewPr>
  <p:slideViewPr>
    <p:cSldViewPr snapToGrid="0">
      <p:cViewPr>
        <p:scale>
          <a:sx n="73" d="100"/>
          <a:sy n="73" d="100"/>
        </p:scale>
        <p:origin x="-1980" y="-12"/>
      </p:cViewPr>
      <p:guideLst>
        <p:guide orient="horz" pos="2160"/>
        <p:guide pos="3840"/>
      </p:guideLst>
    </p:cSldViewPr>
  </p:slideViewPr>
  <p:notesTextViewPr>
    <p:cViewPr>
      <p:scale>
        <a:sx n="1" d="1"/>
        <a:sy n="1" d="1"/>
      </p:scale>
      <p:origin x="0" y="0"/>
    </p:cViewPr>
  </p:notesTextViewPr>
  <p:notesViewPr>
    <p:cSldViewPr snapToGrid="0">
      <p:cViewPr varScale="1">
        <p:scale>
          <a:sx n="97" d="100"/>
          <a:sy n="97" d="100"/>
        </p:scale>
        <p:origin x="361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2E0D8B3-BDDD-4E29-9024-B02B8A7180B4}" type="datetimeFigureOut">
              <a:rPr lang="en-US" smtClean="0"/>
              <a:t>10/1/2014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42DE0B5-8289-4F8C-817B-73B113C2D5EF}" type="slidenum">
              <a:rPr lang="en-US" smtClean="0"/>
              <a:t>‹#›</a:t>
            </a:fld>
            <a:endParaRPr lang="en-US"/>
          </a:p>
        </p:txBody>
      </p:sp>
    </p:spTree>
    <p:extLst>
      <p:ext uri="{BB962C8B-B14F-4D97-AF65-F5344CB8AC3E}">
        <p14:creationId xmlns:p14="http://schemas.microsoft.com/office/powerpoint/2010/main" val="1776259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a:t>
            </a:r>
            <a:r>
              <a:rPr lang="en-US" baseline="0" dirty="0" smtClean="0"/>
              <a:t> to the program “To Toss or Not to Toss!”  </a:t>
            </a:r>
            <a:endParaRPr lang="en-US" dirty="0"/>
          </a:p>
        </p:txBody>
      </p:sp>
      <p:sp>
        <p:nvSpPr>
          <p:cNvPr id="4" name="Slide Number Placeholder 3"/>
          <p:cNvSpPr>
            <a:spLocks noGrp="1"/>
          </p:cNvSpPr>
          <p:nvPr>
            <p:ph type="sldNum" sz="quarter" idx="10"/>
          </p:nvPr>
        </p:nvSpPr>
        <p:spPr/>
        <p:txBody>
          <a:bodyPr/>
          <a:lstStyle/>
          <a:p>
            <a:fld id="{642DE0B5-8289-4F8C-817B-73B113C2D5EF}" type="slidenum">
              <a:rPr lang="en-US" smtClean="0"/>
              <a:t>1</a:t>
            </a:fld>
            <a:endParaRPr lang="en-US"/>
          </a:p>
        </p:txBody>
      </p:sp>
    </p:spTree>
    <p:extLst>
      <p:ext uri="{BB962C8B-B14F-4D97-AF65-F5344CB8AC3E}">
        <p14:creationId xmlns:p14="http://schemas.microsoft.com/office/powerpoint/2010/main" val="1012717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2DE0B5-8289-4F8C-817B-73B113C2D5EF}" type="slidenum">
              <a:rPr lang="en-US" smtClean="0"/>
              <a:t>10</a:t>
            </a:fld>
            <a:endParaRPr lang="en-US"/>
          </a:p>
        </p:txBody>
      </p:sp>
    </p:spTree>
    <p:extLst>
      <p:ext uri="{BB962C8B-B14F-4D97-AF65-F5344CB8AC3E}">
        <p14:creationId xmlns:p14="http://schemas.microsoft.com/office/powerpoint/2010/main" val="995198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objectives</a:t>
            </a:r>
            <a:r>
              <a:rPr lang="en-US" baseline="0" dirty="0" smtClean="0"/>
              <a:t> of this program are to:</a:t>
            </a:r>
          </a:p>
          <a:p>
            <a:endParaRPr lang="en-US" baseline="0" dirty="0" smtClean="0"/>
          </a:p>
          <a:p>
            <a:pPr marL="181240" indent="-181240">
              <a:buFont typeface="Arial" panose="020B0604020202020204" pitchFamily="34" charset="0"/>
              <a:buChar char="•"/>
            </a:pPr>
            <a:r>
              <a:rPr lang="en-US" baseline="0" dirty="0" smtClean="0"/>
              <a:t>Provide information about how long we should be keeping certain documents and records and</a:t>
            </a:r>
          </a:p>
          <a:p>
            <a:pPr marL="181240" indent="-181240">
              <a:buFont typeface="Arial" panose="020B0604020202020204" pitchFamily="34" charset="0"/>
              <a:buChar char="•"/>
            </a:pPr>
            <a:endParaRPr lang="en-US" baseline="0" dirty="0" smtClean="0"/>
          </a:p>
          <a:p>
            <a:pPr marL="181240" indent="-181240">
              <a:buFont typeface="Arial" panose="020B0604020202020204" pitchFamily="34" charset="0"/>
              <a:buChar char="•"/>
            </a:pPr>
            <a:r>
              <a:rPr lang="en-US" baseline="0" dirty="0" smtClean="0"/>
              <a:t>Discuss what records and information we should keep about family illnesses and allergies.</a:t>
            </a:r>
          </a:p>
          <a:p>
            <a:pPr marL="181240" indent="-181240">
              <a:buFont typeface="Arial" panose="020B0604020202020204" pitchFamily="34" charset="0"/>
              <a:buChar char="•"/>
            </a:pPr>
            <a:endParaRPr lang="en-US" baseline="0" dirty="0" smtClean="0"/>
          </a:p>
          <a:p>
            <a:pPr defTabSz="966612">
              <a:defRPr/>
            </a:pPr>
            <a:r>
              <a:rPr lang="en-US" dirty="0" smtClean="0">
                <a:effectLst/>
                <a:latin typeface="Arial" panose="020B0604020202020204" pitchFamily="34" charset="0"/>
                <a:ea typeface="Calibri" panose="020F0502020204030204" pitchFamily="34" charset="0"/>
                <a:cs typeface="Times New Roman" panose="02020603050405020304" pitchFamily="18" charset="0"/>
              </a:rPr>
              <a:t>This information has been gathered from a variety of sources, including the IRS and other publications.  Please consult your Certified Public Accountant or attorney if you have specific questions about any of the financial or legal items.  Your individual situation may</a:t>
            </a:r>
            <a:r>
              <a:rPr lang="en-US" baseline="0" dirty="0" smtClean="0">
                <a:effectLst/>
                <a:latin typeface="Arial" panose="020B0604020202020204" pitchFamily="34" charset="0"/>
                <a:ea typeface="Calibri" panose="020F0502020204030204" pitchFamily="34" charset="0"/>
                <a:cs typeface="Times New Roman" panose="02020603050405020304" pitchFamily="18" charset="0"/>
              </a:rPr>
              <a:t> warrant keeping documents for a longer period of time than is normally suggested.</a:t>
            </a:r>
          </a:p>
          <a:p>
            <a:pPr defTabSz="966612">
              <a:defRPr/>
            </a:pPr>
            <a:endParaRPr lang="en-US" baseline="0" dirty="0" smtClean="0">
              <a:effectLst/>
              <a:latin typeface="Arial" panose="020B0604020202020204" pitchFamily="34" charset="0"/>
              <a:ea typeface="Calibri" panose="020F0502020204030204" pitchFamily="34" charset="0"/>
              <a:cs typeface="Times New Roman" panose="02020603050405020304" pitchFamily="18" charset="0"/>
            </a:endParaRPr>
          </a:p>
          <a:p>
            <a:pPr defTabSz="966612">
              <a:defRPr/>
            </a:pPr>
            <a:r>
              <a:rPr lang="en-US" baseline="0" dirty="0" smtClean="0">
                <a:effectLst/>
                <a:latin typeface="Arial" panose="020B0604020202020204" pitchFamily="34" charset="0"/>
                <a:ea typeface="Calibri" panose="020F0502020204030204" pitchFamily="34" charset="0"/>
                <a:cs typeface="Times New Roman" panose="02020603050405020304" pitchFamily="18" charset="0"/>
              </a:rPr>
              <a:t>If you are interested in learning more, s</a:t>
            </a:r>
            <a:r>
              <a:rPr lang="en-US" dirty="0" smtClean="0">
                <a:effectLst/>
                <a:latin typeface="Arial" panose="020B0604020202020204" pitchFamily="34" charset="0"/>
                <a:ea typeface="Calibri" panose="020F0502020204030204" pitchFamily="34" charset="0"/>
                <a:cs typeface="Times New Roman" panose="02020603050405020304" pitchFamily="18" charset="0"/>
              </a:rPr>
              <a:t>ee the Bibliography for sources of more detailed information.</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42DE0B5-8289-4F8C-817B-73B113C2D5EF}" type="slidenum">
              <a:rPr lang="en-US" smtClean="0"/>
              <a:t>2</a:t>
            </a:fld>
            <a:endParaRPr lang="en-US"/>
          </a:p>
        </p:txBody>
      </p:sp>
    </p:spTree>
    <p:extLst>
      <p:ext uri="{BB962C8B-B14F-4D97-AF65-F5344CB8AC3E}">
        <p14:creationId xmlns:p14="http://schemas.microsoft.com/office/powerpoint/2010/main" val="2213135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any number of reasons why we need to keep certain records.  Records help us pay our bills on time and to prove we have paid if there is ever a question or error.  Documents help us complete our tax returns and serve as proof of</a:t>
            </a:r>
            <a:r>
              <a:rPr lang="en-US" baseline="0" dirty="0" smtClean="0"/>
              <a:t> income and deductions.  Collecting insurance, retirement and other benefits may require submitting copies of records showing eligibility.  There are times in life when we need to be able to show birth certificates, death certificates, and other legal documents.  Titles can prove ownership of property.  And settling an estate is much less complicated if financial records are available to survivors.</a:t>
            </a:r>
            <a:endParaRPr lang="en-US" dirty="0"/>
          </a:p>
        </p:txBody>
      </p:sp>
      <p:sp>
        <p:nvSpPr>
          <p:cNvPr id="4" name="Slide Number Placeholder 3"/>
          <p:cNvSpPr>
            <a:spLocks noGrp="1"/>
          </p:cNvSpPr>
          <p:nvPr>
            <p:ph type="sldNum" sz="quarter" idx="10"/>
          </p:nvPr>
        </p:nvSpPr>
        <p:spPr/>
        <p:txBody>
          <a:bodyPr/>
          <a:lstStyle/>
          <a:p>
            <a:fld id="{642DE0B5-8289-4F8C-817B-73B113C2D5EF}" type="slidenum">
              <a:rPr lang="en-US" smtClean="0"/>
              <a:t>3</a:t>
            </a:fld>
            <a:endParaRPr lang="en-US"/>
          </a:p>
        </p:txBody>
      </p:sp>
    </p:spTree>
    <p:extLst>
      <p:ext uri="{BB962C8B-B14F-4D97-AF65-F5344CB8AC3E}">
        <p14:creationId xmlns:p14="http://schemas.microsoft.com/office/powerpoint/2010/main" val="3220934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Of the financial records most of us keep, the most important may be our tax returns.  One of the most common questions people ask is how long they need to keep copies.  The IRS provides information on How Long to Keep Records in Publication 17 - Tax Guide for ‘year’, in Table 1-7.  You can download a copy of this helpful publication from the IRS website at www.irs.gov.  Keeping past tax returns can help in preparing future returns and you will need them if you are audited or file an amended return.</a:t>
            </a:r>
          </a:p>
          <a:p>
            <a:endParaRPr lang="en-US" sz="1500" dirty="0"/>
          </a:p>
          <a:p>
            <a:pPr defTabSz="966612">
              <a:defRPr/>
            </a:pPr>
            <a:r>
              <a:rPr lang="en-US" sz="1500" dirty="0"/>
              <a:t>How long you keep tax returns is effected by time limits the IRS has to assess additional tax or to audit your return.  If you filed a fraudulent return or didn’t file a return at all, there is no time limit for the IRS to assess tax or audit your return.  If you under-reported your income by at least 25%, the IRS can assess additional tax or audit your return within 6 years of the original filing deadline.  If neither of these situations apply, a taxpayer has 3 years from the original filing deadline to amend their return to report additional income or claim a refund or credit.  The IRS has the same 3 year time limit to assess additional tax or audit the return. Should you find you have worthless securities, then you may file up to </a:t>
            </a:r>
            <a:r>
              <a:rPr lang="en-US" sz="1500" b="1" dirty="0"/>
              <a:t>7 years</a:t>
            </a:r>
            <a:r>
              <a:rPr lang="en-US" sz="1500" dirty="0"/>
              <a:t> after the filing date.</a:t>
            </a:r>
          </a:p>
          <a:p>
            <a:endParaRPr lang="en-US" sz="1500" dirty="0"/>
          </a:p>
          <a:p>
            <a:pPr defTabSz="966612">
              <a:defRPr/>
            </a:pPr>
            <a:r>
              <a:rPr lang="en-US" sz="1500" dirty="0"/>
              <a:t>Because of these time limits, the minimum time a person should keep their tax returns AND the accompanying documentation (receipts for deductions, W-2s, 1099s, self-employment records, etc.) is 7 years although many professionals recommend keeping them forever.  Consider scanning your tax returns and documentation and storing them on your computer or external storage device such as a flash drive.  This way you can keep paper records for 7 years and them toss them but still have an electronic copy if needed.  If you prepare your return with commercial software, save a copy as a pdf and then scan your documentation.</a:t>
            </a:r>
          </a:p>
          <a:p>
            <a:endParaRPr lang="en-US" sz="1500" dirty="0"/>
          </a:p>
          <a:p>
            <a:r>
              <a:rPr lang="en-US" sz="1500" dirty="0"/>
              <a:t>Late payment of tax can result in the IRS assessing interest and penalties in addition to the tax owed.</a:t>
            </a:r>
          </a:p>
          <a:p>
            <a:endParaRPr lang="en-US" sz="1500" dirty="0"/>
          </a:p>
          <a:p>
            <a:endParaRPr lang="en-US" sz="1500"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642DE0B5-8289-4F8C-817B-73B113C2D5EF}" type="slidenum">
              <a:rPr lang="en-US" smtClean="0"/>
              <a:t>4</a:t>
            </a:fld>
            <a:endParaRPr lang="en-US"/>
          </a:p>
        </p:txBody>
      </p:sp>
    </p:spTree>
    <p:extLst>
      <p:ext uri="{BB962C8B-B14F-4D97-AF65-F5344CB8AC3E}">
        <p14:creationId xmlns:p14="http://schemas.microsoft.com/office/powerpoint/2010/main" val="3036391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Real Property:</a:t>
            </a:r>
            <a:r>
              <a:rPr lang="en-US" dirty="0" smtClean="0"/>
              <a:t>    </a:t>
            </a:r>
          </a:p>
          <a:p>
            <a:endParaRPr lang="en-US" dirty="0" smtClean="0"/>
          </a:p>
          <a:p>
            <a:r>
              <a:rPr lang="en-US" sz="1500" dirty="0"/>
              <a:t>Keep purchase records (and title insurance policy) for all property owned.  This is usually your sales contract and accompanying documents provided by the real estate broker and the title company when you bought the property.  The documents will include cost paid and Title Insurance policies.   These records will be used to help establish your cost basis in the property when you sell so you can determine any capital loss or gain when preparing your tax return.  While you own the property, keep any records showing the cost of any improvements you make as this will increase your cost basis.  Keep these records at least as long as the Period of Limitations for the IRS after property is sold.  </a:t>
            </a:r>
          </a:p>
          <a:p>
            <a:r>
              <a:rPr lang="en-US" sz="1500" dirty="0"/>
              <a:t>If you inherit property, the executor should provide you with a “Cost Basis” for your inheritance.  This is probably an Assessment of Value.</a:t>
            </a:r>
          </a:p>
          <a:p>
            <a:r>
              <a:rPr lang="en-US" sz="1500" dirty="0"/>
              <a:t>When you trade one property for another, it may be an “even swap” in which case the cost basis will be the original cost of the property you traded.   You need the original information on the property you traded plus the information on the property for which you swap.    </a:t>
            </a:r>
          </a:p>
          <a:p>
            <a:r>
              <a:rPr lang="en-US" sz="1500" dirty="0"/>
              <a:t>Should there be money exchanged, if it is paid to you, then your cost basis will be reduced; therefore, you need the records of the transaction.   </a:t>
            </a:r>
          </a:p>
          <a:p>
            <a:r>
              <a:rPr lang="en-US" sz="1500" dirty="0"/>
              <a:t>For money paid by you in the exchange, then this will add to your cost basis;  you need the records.</a:t>
            </a:r>
          </a:p>
          <a:p>
            <a:endParaRPr lang="en-US" sz="1500" dirty="0"/>
          </a:p>
          <a:p>
            <a:r>
              <a:rPr lang="en-US" sz="1500" dirty="0"/>
              <a:t>Recommendation:     Keep forever but at least 7 years after you sell the property and have filed your tax return.</a:t>
            </a:r>
          </a:p>
          <a:p>
            <a:r>
              <a:rPr lang="en-US" sz="1500" dirty="0"/>
              <a:t> </a:t>
            </a:r>
          </a:p>
          <a:p>
            <a:r>
              <a:rPr lang="en-US" sz="1500" b="1" dirty="0"/>
              <a:t>Vehicles</a:t>
            </a:r>
            <a:r>
              <a:rPr lang="en-US" sz="1500" dirty="0"/>
              <a:t>: </a:t>
            </a:r>
          </a:p>
          <a:p>
            <a:endParaRPr lang="en-US" sz="1500" dirty="0"/>
          </a:p>
          <a:p>
            <a:r>
              <a:rPr lang="en-US" sz="1500" dirty="0"/>
              <a:t>Records on vehicles you own can be kept for 1-2 years after it is sold and title has transferred to purchaser.  Information on loans you used to purchase a vehicle should be kept for a year after you have paid off the loan unless there were tax consequences – for example, the vehicle was used in a business and expenses were deducted on your tax return – then keep records for at least 7 years.</a:t>
            </a:r>
          </a:p>
          <a:p>
            <a:endParaRPr lang="en-US" sz="1500" dirty="0"/>
          </a:p>
          <a:p>
            <a:endParaRPr lang="en-US" sz="1500" dirty="0"/>
          </a:p>
        </p:txBody>
      </p:sp>
      <p:sp>
        <p:nvSpPr>
          <p:cNvPr id="4" name="Slide Number Placeholder 3"/>
          <p:cNvSpPr>
            <a:spLocks noGrp="1"/>
          </p:cNvSpPr>
          <p:nvPr>
            <p:ph type="sldNum" sz="quarter" idx="10"/>
          </p:nvPr>
        </p:nvSpPr>
        <p:spPr/>
        <p:txBody>
          <a:bodyPr/>
          <a:lstStyle/>
          <a:p>
            <a:fld id="{642DE0B5-8289-4F8C-817B-73B113C2D5EF}" type="slidenum">
              <a:rPr lang="en-US" smtClean="0"/>
              <a:t>5</a:t>
            </a:fld>
            <a:endParaRPr lang="en-US"/>
          </a:p>
        </p:txBody>
      </p:sp>
    </p:spTree>
    <p:extLst>
      <p:ext uri="{BB962C8B-B14F-4D97-AF65-F5344CB8AC3E}">
        <p14:creationId xmlns:p14="http://schemas.microsoft.com/office/powerpoint/2010/main" val="3075512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Now let’s talk about what to keep related to your investment accounts</a:t>
            </a:r>
          </a:p>
          <a:p>
            <a:endParaRPr lang="en-US" sz="1500" dirty="0"/>
          </a:p>
          <a:p>
            <a:r>
              <a:rPr lang="en-US" sz="1500" dirty="0"/>
              <a:t>Stocks and Bonds</a:t>
            </a:r>
          </a:p>
          <a:p>
            <a:r>
              <a:rPr lang="en-US" sz="1500" dirty="0"/>
              <a:t>If you own stocks and bonds that were purchased long enough ago that you have the actual stock certificates or bonds, you obviously want to keep them until you sell the investment.  If you have a brokerage account, you have the option of turning the certificates over to the brokerage firm to keep.  At that point, your stock or bond investment will show up on your brokerage statement.  Before turning over the certificates, you should make a copy or scan the certificates into an electronic file.  Most newly purchased investments will not provide you with copies of the actual certificates.  Your investment will be held on your behalf in the name of the brokerage firm and be documented on your brokerage statement.  As you purchase or sell stocks or bonds, it is important to keep copies of your statements to show the purchase and sales prices.  You will need to know that information in order to compute any capital gain or loss when you sell.  You should keep all statements that show these transactions forever or for at least 7 years after any sales since these sales will be reported on your tax return the year you made the sale.</a:t>
            </a:r>
          </a:p>
          <a:p>
            <a:endParaRPr lang="en-US" sz="1500" dirty="0"/>
          </a:p>
          <a:p>
            <a:endParaRPr lang="en-US" sz="1500" dirty="0"/>
          </a:p>
        </p:txBody>
      </p:sp>
      <p:sp>
        <p:nvSpPr>
          <p:cNvPr id="4" name="Slide Number Placeholder 3"/>
          <p:cNvSpPr>
            <a:spLocks noGrp="1"/>
          </p:cNvSpPr>
          <p:nvPr>
            <p:ph type="sldNum" sz="quarter" idx="10"/>
          </p:nvPr>
        </p:nvSpPr>
        <p:spPr/>
        <p:txBody>
          <a:bodyPr/>
          <a:lstStyle/>
          <a:p>
            <a:fld id="{642DE0B5-8289-4F8C-817B-73B113C2D5EF}" type="slidenum">
              <a:rPr lang="en-US" smtClean="0"/>
              <a:t>6</a:t>
            </a:fld>
            <a:endParaRPr lang="en-US"/>
          </a:p>
        </p:txBody>
      </p:sp>
    </p:spTree>
    <p:extLst>
      <p:ext uri="{BB962C8B-B14F-4D97-AF65-F5344CB8AC3E}">
        <p14:creationId xmlns:p14="http://schemas.microsoft.com/office/powerpoint/2010/main" val="4007209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So that leaves all of the other financial and legal records we have.  What do we keep and for how long?</a:t>
            </a:r>
          </a:p>
          <a:p>
            <a:endParaRPr lang="en-US" sz="1500" dirty="0"/>
          </a:p>
          <a:p>
            <a:r>
              <a:rPr lang="en-US" sz="1500" dirty="0"/>
              <a:t>REFER TO HANDOUT TITLED:  Records Retention Guidelines</a:t>
            </a:r>
          </a:p>
          <a:p>
            <a:endParaRPr lang="en-US" sz="1500" dirty="0"/>
          </a:p>
          <a:p>
            <a:r>
              <a:rPr lang="en-US" sz="1500" dirty="0"/>
              <a:t>NOTE to PRESENTER:  Review the guidelines from the handout.  Answer any questions members may have.</a:t>
            </a:r>
          </a:p>
          <a:p>
            <a:endParaRPr lang="en-US" sz="1500" dirty="0"/>
          </a:p>
          <a:p>
            <a:r>
              <a:rPr lang="en-US" sz="1500" dirty="0"/>
              <a:t>The guiding principle for keeping records is if it has tax consequences, KEEP IT for at least 7 years after it was reported on a tax return as income or a deduction.  If there are no tax consequences and it would be hard to replace, KEEP IT.  If the record relates to an everyday purchase or bill, keep it until you have documentation that your account is credited with a payment and then you can THROW IT AWAY.</a:t>
            </a:r>
          </a:p>
          <a:p>
            <a:endParaRPr lang="en-US" sz="1500" dirty="0"/>
          </a:p>
          <a:p>
            <a:endParaRPr lang="en-US" sz="1500" dirty="0"/>
          </a:p>
        </p:txBody>
      </p:sp>
      <p:sp>
        <p:nvSpPr>
          <p:cNvPr id="4" name="Slide Number Placeholder 3"/>
          <p:cNvSpPr>
            <a:spLocks noGrp="1"/>
          </p:cNvSpPr>
          <p:nvPr>
            <p:ph type="sldNum" sz="quarter" idx="10"/>
          </p:nvPr>
        </p:nvSpPr>
        <p:spPr/>
        <p:txBody>
          <a:bodyPr/>
          <a:lstStyle/>
          <a:p>
            <a:fld id="{642DE0B5-8289-4F8C-817B-73B113C2D5EF}" type="slidenum">
              <a:rPr lang="en-US" smtClean="0"/>
              <a:t>7</a:t>
            </a:fld>
            <a:endParaRPr lang="en-US"/>
          </a:p>
        </p:txBody>
      </p:sp>
    </p:spTree>
    <p:extLst>
      <p:ext uri="{BB962C8B-B14F-4D97-AF65-F5344CB8AC3E}">
        <p14:creationId xmlns:p14="http://schemas.microsoft.com/office/powerpoint/2010/main" val="1131973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2DE0B5-8289-4F8C-817B-73B113C2D5EF}" type="slidenum">
              <a:rPr lang="en-US" smtClean="0"/>
              <a:t>8</a:t>
            </a:fld>
            <a:endParaRPr lang="en-US"/>
          </a:p>
        </p:txBody>
      </p:sp>
    </p:spTree>
    <p:extLst>
      <p:ext uri="{BB962C8B-B14F-4D97-AF65-F5344CB8AC3E}">
        <p14:creationId xmlns:p14="http://schemas.microsoft.com/office/powerpoint/2010/main" val="2664099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Each of us has a legacy from previous generations which includes color of eyes and hair, height, bone structure as well as possible inherited tendencies for medical problems.    This information is a legacy to be kept and passed on to future generations.  Many of us have started family trees because of an interest in extended families, country of origin, and history.    Including medical information with these records or in a separate file can be useful for future generations.</a:t>
            </a:r>
          </a:p>
          <a:p>
            <a:endParaRPr lang="en-US" sz="1500" dirty="0"/>
          </a:p>
          <a:p>
            <a:r>
              <a:rPr lang="en-US" sz="1500" dirty="0"/>
              <a:t>Family Medical History</a:t>
            </a:r>
          </a:p>
          <a:p>
            <a:endParaRPr lang="en-US" sz="1500" dirty="0"/>
          </a:p>
          <a:p>
            <a:r>
              <a:rPr lang="en-US" sz="1500" dirty="0"/>
              <a:t>Consider building a Family Medical History record using the Handout titled ‘Family Medical History.’  Much information about family illnesses which can be inherited can be gathered by talking with older relatives or friends.  Other sources may be death certificates.  Any of this information should be kept permanently and may provide guidelines on frequency of tests or just symptoms for which people should look.   Since allergic reactions can be fatal, include this information too.  You may want to keep blank sheets to copy when you need additional pages.    </a:t>
            </a:r>
          </a:p>
          <a:p>
            <a:r>
              <a:rPr lang="en-US" sz="1500" dirty="0"/>
              <a:t>Organizing all this is important.  Consider filing by illness or branch of your family – Mother’s side or Father’s side. </a:t>
            </a:r>
          </a:p>
          <a:p>
            <a:endParaRPr lang="en-US" sz="1500" dirty="0"/>
          </a:p>
          <a:p>
            <a:r>
              <a:rPr lang="en-US" sz="1500" dirty="0"/>
              <a:t>DNA or Genetic Testing</a:t>
            </a:r>
          </a:p>
          <a:p>
            <a:endParaRPr lang="en-US" sz="1500" dirty="0"/>
          </a:p>
          <a:p>
            <a:pPr defTabSz="966612">
              <a:defRPr/>
            </a:pPr>
            <a:r>
              <a:rPr lang="en-US" sz="1500" dirty="0"/>
              <a:t>DNA (Deoxyribonucleic acid) are the blueprints for our bodies – biological information storage.  They include chromosomes and genes, terms which you have probably heard.  Based on your Family Medical History, you and your physician may decide to undergo genetic testing.  For those who decide on specific  medical DNA tests,  your doctor and you will receive a written report.   These reports will be detailed according to the condition for which they are testing.  For instance, if you are concerned about breast cancer, etc. you may have had one of these tests.   Keep these test results permanently.   (Since these are expensive, the need should be discussed thoroughly with your doctor before having one.)</a:t>
            </a:r>
          </a:p>
          <a:p>
            <a:pPr defTabSz="966612">
              <a:defRPr/>
            </a:pPr>
            <a:endParaRPr lang="en-US" sz="1500" dirty="0">
              <a:latin typeface="Arial" panose="020B0604020202020204" pitchFamily="34" charset="0"/>
              <a:ea typeface="Calibri" panose="020F0502020204030204" pitchFamily="34" charset="0"/>
              <a:cs typeface="Times New Roman" panose="02020603050405020304" pitchFamily="18" charset="0"/>
            </a:endParaRPr>
          </a:p>
          <a:p>
            <a:pPr defTabSz="966612">
              <a:defRPr/>
            </a:pPr>
            <a:r>
              <a:rPr lang="en-US" sz="1500" dirty="0">
                <a:latin typeface="Arial" panose="020B0604020202020204" pitchFamily="34" charset="0"/>
                <a:ea typeface="Calibri" panose="020F0502020204030204" pitchFamily="34" charset="0"/>
                <a:cs typeface="Times New Roman" panose="02020603050405020304" pitchFamily="18" charset="0"/>
              </a:rPr>
              <a:t>Several organizations provide a way to have a DNA tests done which provide genealogical family trees, information such as, what percentage of your heritage is from the British Isles, areas of Asia, Europe, Africa and so forth.    Ancestry.com  also provides a service allowing you to share this information with other individuals who have purchased the same DNA Kit and to correspond with them via their service.  This can help in tracing family trees.   National Geographic also has a DNA kit; this is not shared with anyone unless you give them the code and password you have set up.   It is a more detailed analysis</a:t>
            </a:r>
            <a:r>
              <a:rPr lang="en-US" sz="1500" u="sng" dirty="0">
                <a:latin typeface="Arial" panose="020B0604020202020204" pitchFamily="34" charset="0"/>
                <a:ea typeface="Calibri" panose="020F0502020204030204" pitchFamily="34" charset="0"/>
                <a:cs typeface="Times New Roman" panose="02020603050405020304" pitchFamily="18" charset="0"/>
              </a:rPr>
              <a:t>.  </a:t>
            </a:r>
            <a:r>
              <a:rPr lang="en-US" sz="1500" b="1" u="sng" dirty="0">
                <a:latin typeface="Arial" panose="020B0604020202020204" pitchFamily="34" charset="0"/>
                <a:ea typeface="Calibri" panose="020F0502020204030204" pitchFamily="34" charset="0"/>
                <a:cs typeface="Times New Roman" panose="02020603050405020304" pitchFamily="18" charset="0"/>
              </a:rPr>
              <a:t>Neither of these have health information as part of the results.</a:t>
            </a:r>
            <a:endParaRPr lang="en-US" sz="1500" dirty="0"/>
          </a:p>
          <a:p>
            <a:endParaRPr lang="en-US" sz="1500" dirty="0"/>
          </a:p>
          <a:p>
            <a:endParaRPr lang="en-US" sz="1500" dirty="0"/>
          </a:p>
        </p:txBody>
      </p:sp>
      <p:sp>
        <p:nvSpPr>
          <p:cNvPr id="4" name="Slide Number Placeholder 3"/>
          <p:cNvSpPr>
            <a:spLocks noGrp="1"/>
          </p:cNvSpPr>
          <p:nvPr>
            <p:ph type="sldNum" sz="quarter" idx="10"/>
          </p:nvPr>
        </p:nvSpPr>
        <p:spPr/>
        <p:txBody>
          <a:bodyPr/>
          <a:lstStyle/>
          <a:p>
            <a:fld id="{642DE0B5-8289-4F8C-817B-73B113C2D5EF}" type="slidenum">
              <a:rPr lang="en-US" smtClean="0"/>
              <a:t>9</a:t>
            </a:fld>
            <a:endParaRPr lang="en-US"/>
          </a:p>
        </p:txBody>
      </p:sp>
    </p:spTree>
    <p:extLst>
      <p:ext uri="{BB962C8B-B14F-4D97-AF65-F5344CB8AC3E}">
        <p14:creationId xmlns:p14="http://schemas.microsoft.com/office/powerpoint/2010/main" val="2463717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57178A-896E-49F2-A09B-7BC28CEAADAC}"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D016E-1E25-4298-976F-27E76620853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69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57178A-896E-49F2-A09B-7BC28CEAADAC}"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D016E-1E25-4298-976F-27E766208533}" type="slidenum">
              <a:rPr lang="en-US" smtClean="0"/>
              <a:t>‹#›</a:t>
            </a:fld>
            <a:endParaRPr lang="en-US"/>
          </a:p>
        </p:txBody>
      </p:sp>
    </p:spTree>
    <p:extLst>
      <p:ext uri="{BB962C8B-B14F-4D97-AF65-F5344CB8AC3E}">
        <p14:creationId xmlns:p14="http://schemas.microsoft.com/office/powerpoint/2010/main" val="3461795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57178A-896E-49F2-A09B-7BC28CEAADAC}"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D016E-1E25-4298-976F-27E766208533}" type="slidenum">
              <a:rPr lang="en-US" smtClean="0"/>
              <a:t>‹#›</a:t>
            </a:fld>
            <a:endParaRPr lang="en-US"/>
          </a:p>
        </p:txBody>
      </p:sp>
    </p:spTree>
    <p:extLst>
      <p:ext uri="{BB962C8B-B14F-4D97-AF65-F5344CB8AC3E}">
        <p14:creationId xmlns:p14="http://schemas.microsoft.com/office/powerpoint/2010/main" val="128625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57178A-896E-49F2-A09B-7BC28CEAADAC}"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D016E-1E25-4298-976F-27E766208533}" type="slidenum">
              <a:rPr lang="en-US" smtClean="0"/>
              <a:t>‹#›</a:t>
            </a:fld>
            <a:endParaRPr lang="en-US"/>
          </a:p>
        </p:txBody>
      </p:sp>
    </p:spTree>
    <p:extLst>
      <p:ext uri="{BB962C8B-B14F-4D97-AF65-F5344CB8AC3E}">
        <p14:creationId xmlns:p14="http://schemas.microsoft.com/office/powerpoint/2010/main" val="11693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7178A-896E-49F2-A09B-7BC28CEAADAC}"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D016E-1E25-4298-976F-27E76620853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97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57178A-896E-49F2-A09B-7BC28CEAADAC}"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D016E-1E25-4298-976F-27E766208533}" type="slidenum">
              <a:rPr lang="en-US" smtClean="0"/>
              <a:t>‹#›</a:t>
            </a:fld>
            <a:endParaRPr lang="en-US"/>
          </a:p>
        </p:txBody>
      </p:sp>
    </p:spTree>
    <p:extLst>
      <p:ext uri="{BB962C8B-B14F-4D97-AF65-F5344CB8AC3E}">
        <p14:creationId xmlns:p14="http://schemas.microsoft.com/office/powerpoint/2010/main" val="357413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57178A-896E-49F2-A09B-7BC28CEAADAC}" type="datetimeFigureOut">
              <a:rPr lang="en-US" smtClean="0"/>
              <a:t>10/1/2014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D016E-1E25-4298-976F-27E766208533}" type="slidenum">
              <a:rPr lang="en-US" smtClean="0"/>
              <a:t>‹#›</a:t>
            </a:fld>
            <a:endParaRPr lang="en-US"/>
          </a:p>
        </p:txBody>
      </p:sp>
    </p:spTree>
    <p:extLst>
      <p:ext uri="{BB962C8B-B14F-4D97-AF65-F5344CB8AC3E}">
        <p14:creationId xmlns:p14="http://schemas.microsoft.com/office/powerpoint/2010/main" val="399346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57178A-896E-49F2-A09B-7BC28CEAADAC}" type="datetimeFigureOut">
              <a:rPr lang="en-US" smtClean="0"/>
              <a:t>10/1/2014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D016E-1E25-4298-976F-27E766208533}" type="slidenum">
              <a:rPr lang="en-US" smtClean="0"/>
              <a:t>‹#›</a:t>
            </a:fld>
            <a:endParaRPr lang="en-US"/>
          </a:p>
        </p:txBody>
      </p:sp>
    </p:spTree>
    <p:extLst>
      <p:ext uri="{BB962C8B-B14F-4D97-AF65-F5344CB8AC3E}">
        <p14:creationId xmlns:p14="http://schemas.microsoft.com/office/powerpoint/2010/main" val="263987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E57178A-896E-49F2-A09B-7BC28CEAADAC}" type="datetimeFigureOut">
              <a:rPr lang="en-US" smtClean="0"/>
              <a:t>10/1/2014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A7D016E-1E25-4298-976F-27E766208533}" type="slidenum">
              <a:rPr lang="en-US" smtClean="0"/>
              <a:t>‹#›</a:t>
            </a:fld>
            <a:endParaRPr lang="en-US"/>
          </a:p>
        </p:txBody>
      </p:sp>
    </p:spTree>
    <p:extLst>
      <p:ext uri="{BB962C8B-B14F-4D97-AF65-F5344CB8AC3E}">
        <p14:creationId xmlns:p14="http://schemas.microsoft.com/office/powerpoint/2010/main" val="78384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E57178A-896E-49F2-A09B-7BC28CEAADAC}" type="datetimeFigureOut">
              <a:rPr lang="en-US" smtClean="0"/>
              <a:t>10/1/2014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7D016E-1E25-4298-976F-27E766208533}" type="slidenum">
              <a:rPr lang="en-US" smtClean="0"/>
              <a:t>‹#›</a:t>
            </a:fld>
            <a:endParaRPr lang="en-US"/>
          </a:p>
        </p:txBody>
      </p:sp>
    </p:spTree>
    <p:extLst>
      <p:ext uri="{BB962C8B-B14F-4D97-AF65-F5344CB8AC3E}">
        <p14:creationId xmlns:p14="http://schemas.microsoft.com/office/powerpoint/2010/main" val="280569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7178A-896E-49F2-A09B-7BC28CEAADAC}"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D016E-1E25-4298-976F-27E766208533}" type="slidenum">
              <a:rPr lang="en-US" smtClean="0"/>
              <a:t>‹#›</a:t>
            </a:fld>
            <a:endParaRPr lang="en-US"/>
          </a:p>
        </p:txBody>
      </p:sp>
    </p:spTree>
    <p:extLst>
      <p:ext uri="{BB962C8B-B14F-4D97-AF65-F5344CB8AC3E}">
        <p14:creationId xmlns:p14="http://schemas.microsoft.com/office/powerpoint/2010/main" val="333003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E57178A-896E-49F2-A09B-7BC28CEAADAC}" type="datetimeFigureOut">
              <a:rPr lang="en-US" smtClean="0"/>
              <a:t>10/1/2014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A7D016E-1E25-4298-976F-27E76620853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9861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 Toss or Not to Toss</a:t>
            </a:r>
            <a:endParaRPr lang="en-US" b="1" dirty="0"/>
          </a:p>
        </p:txBody>
      </p:sp>
      <p:sp>
        <p:nvSpPr>
          <p:cNvPr id="3" name="Subtitle 2"/>
          <p:cNvSpPr>
            <a:spLocks noGrp="1"/>
          </p:cNvSpPr>
          <p:nvPr>
            <p:ph type="subTitle" idx="1"/>
          </p:nvPr>
        </p:nvSpPr>
        <p:spPr/>
        <p:txBody>
          <a:bodyPr>
            <a:normAutofit fontScale="85000" lnSpcReduction="20000"/>
          </a:bodyPr>
          <a:lstStyle/>
          <a:p>
            <a:r>
              <a:rPr lang="en-US" b="1" dirty="0" smtClean="0"/>
              <a:t>September 10, 2014</a:t>
            </a:r>
          </a:p>
          <a:p>
            <a:endParaRPr lang="en-US" b="1" dirty="0"/>
          </a:p>
          <a:p>
            <a:r>
              <a:rPr lang="en-US" b="1" dirty="0" smtClean="0"/>
              <a:t>Gwen Risinger, District 10 Education Chair</a:t>
            </a:r>
          </a:p>
          <a:p>
            <a:endParaRPr lang="en-US" b="1" dirty="0"/>
          </a:p>
        </p:txBody>
      </p:sp>
    </p:spTree>
    <p:extLst>
      <p:ext uri="{BB962C8B-B14F-4D97-AF65-F5344CB8AC3E}">
        <p14:creationId xmlns:p14="http://schemas.microsoft.com/office/powerpoint/2010/main" val="47176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pPr algn="ctr"/>
            <a:r>
              <a:rPr lang="en-US" sz="3200" b="1" dirty="0" smtClean="0"/>
              <a:t>Questions and Comments?</a:t>
            </a:r>
            <a:endParaRPr lang="en-US" sz="3200" b="1" dirty="0"/>
          </a:p>
        </p:txBody>
      </p:sp>
    </p:spTree>
    <p:extLst>
      <p:ext uri="{BB962C8B-B14F-4D97-AF65-F5344CB8AC3E}">
        <p14:creationId xmlns:p14="http://schemas.microsoft.com/office/powerpoint/2010/main" val="705574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a:t>
            </a:r>
            <a:endParaRPr lang="en-US" dirty="0"/>
          </a:p>
        </p:txBody>
      </p:sp>
      <p:sp>
        <p:nvSpPr>
          <p:cNvPr id="3" name="Content Placeholder 2"/>
          <p:cNvSpPr>
            <a:spLocks noGrp="1"/>
          </p:cNvSpPr>
          <p:nvPr>
            <p:ph idx="1"/>
          </p:nvPr>
        </p:nvSpPr>
        <p:spPr/>
        <p:txBody>
          <a:bodyPr/>
          <a:lstStyle/>
          <a:p>
            <a:endParaRPr lang="en-US" sz="3200" b="1" dirty="0" smtClean="0"/>
          </a:p>
          <a:p>
            <a:r>
              <a:rPr lang="en-US" sz="3200" b="1" dirty="0" smtClean="0"/>
              <a:t>1</a:t>
            </a:r>
            <a:r>
              <a:rPr lang="en-US" sz="3200" b="1" dirty="0"/>
              <a:t>)  To provide information about how long to keep various financial records. </a:t>
            </a:r>
            <a:endParaRPr lang="en-US" sz="3200" b="1" dirty="0" smtClean="0"/>
          </a:p>
          <a:p>
            <a:endParaRPr lang="en-US" sz="3200" b="1" dirty="0"/>
          </a:p>
          <a:p>
            <a:r>
              <a:rPr lang="en-US" sz="3200" b="1" dirty="0" smtClean="0"/>
              <a:t>2</a:t>
            </a:r>
            <a:r>
              <a:rPr lang="en-US" sz="3200" b="1" dirty="0"/>
              <a:t>) To discuss records and information to keep about family illnesses and allergies.</a:t>
            </a:r>
          </a:p>
          <a:p>
            <a:endParaRPr lang="en-US" sz="3200" b="1" dirty="0"/>
          </a:p>
        </p:txBody>
      </p:sp>
    </p:spTree>
    <p:extLst>
      <p:ext uri="{BB962C8B-B14F-4D97-AF65-F5344CB8AC3E}">
        <p14:creationId xmlns:p14="http://schemas.microsoft.com/office/powerpoint/2010/main" val="3786167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Keep Records</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b="1" dirty="0" smtClean="0"/>
              <a:t>Pay bills on time</a:t>
            </a:r>
          </a:p>
          <a:p>
            <a:pPr>
              <a:buFont typeface="Wingdings" panose="05000000000000000000" pitchFamily="2" charset="2"/>
              <a:buChar char="v"/>
            </a:pPr>
            <a:r>
              <a:rPr lang="en-US" sz="2400" b="1" dirty="0" smtClean="0"/>
              <a:t>Prove that you paid for a good or service</a:t>
            </a:r>
          </a:p>
          <a:p>
            <a:pPr>
              <a:buFont typeface="Wingdings" panose="05000000000000000000" pitchFamily="2" charset="2"/>
              <a:buChar char="v"/>
            </a:pPr>
            <a:r>
              <a:rPr lang="en-US" sz="2400" b="1" dirty="0"/>
              <a:t>Dispute billing, credit or banking </a:t>
            </a:r>
            <a:r>
              <a:rPr lang="en-US" sz="2400" b="1" dirty="0" smtClean="0"/>
              <a:t>errors</a:t>
            </a:r>
          </a:p>
          <a:p>
            <a:pPr>
              <a:buFont typeface="Wingdings" panose="05000000000000000000" pitchFamily="2" charset="2"/>
              <a:buChar char="v"/>
            </a:pPr>
            <a:r>
              <a:rPr lang="en-US" sz="2400" b="1" dirty="0" smtClean="0"/>
              <a:t>Complete a tax return</a:t>
            </a:r>
          </a:p>
          <a:p>
            <a:pPr>
              <a:buFont typeface="Wingdings" panose="05000000000000000000" pitchFamily="2" charset="2"/>
              <a:buChar char="v"/>
            </a:pPr>
            <a:r>
              <a:rPr lang="en-US" sz="2400" b="1" dirty="0" smtClean="0"/>
              <a:t>Collect insurance, retirement benefits, SS, VA benefits</a:t>
            </a:r>
          </a:p>
          <a:p>
            <a:pPr>
              <a:buFont typeface="Wingdings" panose="05000000000000000000" pitchFamily="2" charset="2"/>
              <a:buChar char="v"/>
            </a:pPr>
            <a:r>
              <a:rPr lang="en-US" sz="2400" b="1" dirty="0" smtClean="0"/>
              <a:t>Proof of birth, death, marriage, divorce, custody, guardianship, citizenship</a:t>
            </a:r>
          </a:p>
          <a:p>
            <a:pPr>
              <a:buFont typeface="Wingdings" panose="05000000000000000000" pitchFamily="2" charset="2"/>
              <a:buChar char="v"/>
            </a:pPr>
            <a:r>
              <a:rPr lang="en-US" sz="2400" b="1" dirty="0" smtClean="0"/>
              <a:t>Establish ownership</a:t>
            </a:r>
          </a:p>
          <a:p>
            <a:pPr>
              <a:buFont typeface="Wingdings" panose="05000000000000000000" pitchFamily="2" charset="2"/>
              <a:buChar char="v"/>
            </a:pPr>
            <a:r>
              <a:rPr lang="en-US" sz="2400" b="1" dirty="0" smtClean="0"/>
              <a:t>Settle estate</a:t>
            </a:r>
          </a:p>
          <a:p>
            <a:pPr>
              <a:buFont typeface="Wingdings" panose="05000000000000000000" pitchFamily="2" charset="2"/>
              <a:buChar char="v"/>
            </a:pPr>
            <a:endParaRPr lang="en-US" sz="2400" b="1" dirty="0"/>
          </a:p>
        </p:txBody>
      </p:sp>
    </p:spTree>
    <p:extLst>
      <p:ext uri="{BB962C8B-B14F-4D97-AF65-F5344CB8AC3E}">
        <p14:creationId xmlns:p14="http://schemas.microsoft.com/office/powerpoint/2010/main" val="3592022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Tax </a:t>
            </a:r>
            <a:r>
              <a:rPr lang="en-US" b="1" dirty="0"/>
              <a:t>Returns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800" b="1" dirty="0" smtClean="0"/>
              <a:t>Keep tax return and all documentation </a:t>
            </a:r>
          </a:p>
          <a:p>
            <a:pPr>
              <a:buFont typeface="Wingdings" panose="05000000000000000000" pitchFamily="2" charset="2"/>
              <a:buChar char="v"/>
            </a:pPr>
            <a:r>
              <a:rPr lang="en-US" sz="2800" b="1" dirty="0" smtClean="0"/>
              <a:t>Return can be amended or audited within 3 years of filing      	deadline </a:t>
            </a:r>
            <a:endParaRPr lang="en-US" sz="2200" b="1" dirty="0" smtClean="0"/>
          </a:p>
          <a:p>
            <a:pPr>
              <a:buFont typeface="Wingdings" panose="05000000000000000000" pitchFamily="2" charset="2"/>
              <a:buChar char="v"/>
            </a:pPr>
            <a:r>
              <a:rPr lang="en-US" sz="2800" b="1" dirty="0" smtClean="0"/>
              <a:t>If income under-reported by 25% – 6 years</a:t>
            </a:r>
          </a:p>
          <a:p>
            <a:pPr>
              <a:buFont typeface="Wingdings" panose="05000000000000000000" pitchFamily="2" charset="2"/>
              <a:buChar char="v"/>
            </a:pPr>
            <a:r>
              <a:rPr lang="en-US" sz="2800" b="1" dirty="0" smtClean="0"/>
              <a:t>If </a:t>
            </a:r>
            <a:r>
              <a:rPr lang="en-US" sz="2800" b="1" dirty="0"/>
              <a:t>fraudulently filed </a:t>
            </a:r>
            <a:r>
              <a:rPr lang="en-US" sz="2800" b="1" dirty="0" smtClean="0"/>
              <a:t>or no return is filed – no time limit</a:t>
            </a:r>
          </a:p>
          <a:p>
            <a:pPr>
              <a:buFont typeface="Wingdings" panose="05000000000000000000" pitchFamily="2" charset="2"/>
              <a:buChar char="v"/>
            </a:pPr>
            <a:r>
              <a:rPr lang="en-US" sz="2800" b="1" dirty="0" smtClean="0"/>
              <a:t>Late payment of tax can result in owing interest and penalties</a:t>
            </a:r>
          </a:p>
          <a:p>
            <a:pPr>
              <a:buFont typeface="Wingdings" panose="05000000000000000000" pitchFamily="2" charset="2"/>
              <a:buChar char="v"/>
            </a:pPr>
            <a:r>
              <a:rPr lang="en-US" sz="2800" b="1" dirty="0" smtClean="0"/>
              <a:t>Recommendation – Keep Tax returns FOREVER</a:t>
            </a:r>
            <a:endParaRPr lang="en-US" sz="2800" b="1" dirty="0"/>
          </a:p>
        </p:txBody>
      </p:sp>
    </p:spTree>
    <p:extLst>
      <p:ext uri="{BB962C8B-B14F-4D97-AF65-F5344CB8AC3E}">
        <p14:creationId xmlns:p14="http://schemas.microsoft.com/office/powerpoint/2010/main" val="2764520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Property Records</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en-US" sz="2800" b="1" dirty="0" smtClean="0"/>
              <a:t>Real Property</a:t>
            </a:r>
          </a:p>
          <a:p>
            <a:pPr lvl="1">
              <a:buFont typeface="Wingdings" panose="05000000000000000000" pitchFamily="2" charset="2"/>
              <a:buChar char="v"/>
            </a:pPr>
            <a:r>
              <a:rPr lang="en-US" sz="2600" b="1" dirty="0" smtClean="0"/>
              <a:t>Purchase records – contracts, Titles, Title Insurance</a:t>
            </a:r>
          </a:p>
          <a:p>
            <a:pPr lvl="1">
              <a:buFont typeface="Wingdings" panose="05000000000000000000" pitchFamily="2" charset="2"/>
              <a:buChar char="v"/>
            </a:pPr>
            <a:r>
              <a:rPr lang="en-US" sz="2600" b="1" dirty="0" smtClean="0"/>
              <a:t>Inheritance records</a:t>
            </a:r>
          </a:p>
          <a:p>
            <a:pPr lvl="1">
              <a:buFont typeface="Wingdings" panose="05000000000000000000" pitchFamily="2" charset="2"/>
              <a:buChar char="v"/>
            </a:pPr>
            <a:r>
              <a:rPr lang="en-US" sz="2600" b="1" dirty="0" smtClean="0"/>
              <a:t>At least 7 years after you sell</a:t>
            </a:r>
          </a:p>
          <a:p>
            <a:pPr>
              <a:buFont typeface="Wingdings" panose="05000000000000000000" pitchFamily="2" charset="2"/>
              <a:buChar char="v"/>
            </a:pPr>
            <a:r>
              <a:rPr lang="en-US" sz="2800" b="1" dirty="0" smtClean="0"/>
              <a:t>Vehicles</a:t>
            </a:r>
          </a:p>
          <a:p>
            <a:pPr lvl="1">
              <a:buFont typeface="Wingdings" panose="05000000000000000000" pitchFamily="2" charset="2"/>
              <a:buChar char="v"/>
            </a:pPr>
            <a:r>
              <a:rPr lang="en-US" sz="2600" b="1" dirty="0" smtClean="0"/>
              <a:t>Bills of Sale, Titles</a:t>
            </a:r>
            <a:r>
              <a:rPr lang="en-US" sz="2600" b="1" dirty="0"/>
              <a:t> </a:t>
            </a:r>
            <a:r>
              <a:rPr lang="en-US" sz="2600" b="1" dirty="0" smtClean="0"/>
              <a:t>- 1 to 2 </a:t>
            </a:r>
            <a:r>
              <a:rPr lang="en-US" sz="2600" b="1" dirty="0"/>
              <a:t>years after vehicle sold and title transferred</a:t>
            </a:r>
          </a:p>
          <a:p>
            <a:pPr lvl="1">
              <a:buFont typeface="Wingdings" panose="05000000000000000000" pitchFamily="2" charset="2"/>
              <a:buChar char="v"/>
            </a:pPr>
            <a:r>
              <a:rPr lang="en-US" sz="2600" b="1" dirty="0" smtClean="0"/>
              <a:t>Loan documents – 1 year after loan paid unless tax consequences, then 7 years</a:t>
            </a:r>
          </a:p>
          <a:p>
            <a:pPr>
              <a:buFont typeface="Wingdings" panose="05000000000000000000" pitchFamily="2" charset="2"/>
              <a:buChar char="v"/>
            </a:pPr>
            <a:r>
              <a:rPr lang="en-US" sz="2800" b="1" dirty="0" smtClean="0"/>
              <a:t>Required to establish your ‘cost basis’ in the property at time of a 	sale</a:t>
            </a:r>
            <a:endParaRPr lang="en-US" sz="2800" b="1" dirty="0"/>
          </a:p>
        </p:txBody>
      </p:sp>
    </p:spTree>
    <p:extLst>
      <p:ext uri="{BB962C8B-B14F-4D97-AF65-F5344CB8AC3E}">
        <p14:creationId xmlns:p14="http://schemas.microsoft.com/office/powerpoint/2010/main" val="2414259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Stocks, Bonds and Other Investments</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800" b="1" dirty="0" smtClean="0"/>
              <a:t>Stocks, Bonds</a:t>
            </a:r>
          </a:p>
          <a:p>
            <a:pPr lvl="1">
              <a:buFont typeface="Wingdings" panose="05000000000000000000" pitchFamily="2" charset="2"/>
              <a:buChar char="v"/>
            </a:pPr>
            <a:r>
              <a:rPr lang="en-US" sz="2600" b="1" dirty="0" smtClean="0"/>
              <a:t>Certificates</a:t>
            </a:r>
          </a:p>
          <a:p>
            <a:pPr>
              <a:buFont typeface="Wingdings" panose="05000000000000000000" pitchFamily="2" charset="2"/>
              <a:buChar char="v"/>
            </a:pPr>
            <a:r>
              <a:rPr lang="en-US" sz="2800" b="1" dirty="0" smtClean="0"/>
              <a:t>Investment Statements</a:t>
            </a:r>
          </a:p>
          <a:p>
            <a:pPr lvl="1">
              <a:buFont typeface="Wingdings" panose="05000000000000000000" pitchFamily="2" charset="2"/>
              <a:buChar char="v"/>
            </a:pPr>
            <a:r>
              <a:rPr lang="en-US" sz="2600" b="1" dirty="0" smtClean="0"/>
              <a:t>Record of purchases and sales</a:t>
            </a:r>
          </a:p>
          <a:p>
            <a:pPr>
              <a:buFont typeface="Wingdings" panose="05000000000000000000" pitchFamily="2" charset="2"/>
              <a:buChar char="v"/>
            </a:pPr>
            <a:r>
              <a:rPr lang="en-US" sz="2800" b="1" dirty="0" smtClean="0"/>
              <a:t>Recommendation</a:t>
            </a:r>
          </a:p>
          <a:p>
            <a:pPr lvl="1">
              <a:buFont typeface="Wingdings" panose="05000000000000000000" pitchFamily="2" charset="2"/>
              <a:buChar char="v"/>
            </a:pPr>
            <a:r>
              <a:rPr lang="en-US" sz="2600" b="1" dirty="0" smtClean="0"/>
              <a:t>Keep forever or at least 7 years after sale</a:t>
            </a:r>
          </a:p>
          <a:p>
            <a:pPr lvl="1">
              <a:buFont typeface="Wingdings" panose="05000000000000000000" pitchFamily="2" charset="2"/>
              <a:buChar char="v"/>
            </a:pPr>
            <a:r>
              <a:rPr lang="en-US" sz="2600" b="1" dirty="0" smtClean="0"/>
              <a:t>Consider electronic!</a:t>
            </a:r>
            <a:endParaRPr lang="en-US" sz="2600" b="1" dirty="0"/>
          </a:p>
        </p:txBody>
      </p:sp>
    </p:spTree>
    <p:extLst>
      <p:ext uri="{BB962C8B-B14F-4D97-AF65-F5344CB8AC3E}">
        <p14:creationId xmlns:p14="http://schemas.microsoft.com/office/powerpoint/2010/main" val="338389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Guidelines for Keeping Other Records</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800" b="1" dirty="0" smtClean="0"/>
              <a:t>Other Common Financial Records</a:t>
            </a:r>
          </a:p>
          <a:p>
            <a:pPr lvl="1">
              <a:buFont typeface="Wingdings" panose="05000000000000000000" pitchFamily="2" charset="2"/>
              <a:buChar char="v"/>
            </a:pPr>
            <a:r>
              <a:rPr lang="en-US" sz="2600" b="1" dirty="0" smtClean="0"/>
              <a:t>Bank statements, credit card statements, income records, etc.</a:t>
            </a:r>
          </a:p>
          <a:p>
            <a:pPr>
              <a:buFont typeface="Wingdings" panose="05000000000000000000" pitchFamily="2" charset="2"/>
              <a:buChar char="v"/>
            </a:pPr>
            <a:r>
              <a:rPr lang="en-US" sz="2800" b="1" dirty="0" smtClean="0"/>
              <a:t>Miscellaneous Records</a:t>
            </a:r>
          </a:p>
          <a:p>
            <a:pPr lvl="1">
              <a:buFont typeface="Wingdings" panose="05000000000000000000" pitchFamily="2" charset="2"/>
              <a:buChar char="v"/>
            </a:pPr>
            <a:r>
              <a:rPr lang="en-US" sz="2600" b="1" dirty="0" smtClean="0"/>
              <a:t>Everyday bills</a:t>
            </a:r>
          </a:p>
          <a:p>
            <a:pPr lvl="1">
              <a:buFont typeface="Wingdings" panose="05000000000000000000" pitchFamily="2" charset="2"/>
              <a:buChar char="v"/>
            </a:pPr>
            <a:r>
              <a:rPr lang="en-US" sz="2600" b="1" dirty="0" smtClean="0"/>
              <a:t>Insurance records</a:t>
            </a:r>
          </a:p>
          <a:p>
            <a:pPr lvl="1">
              <a:buFont typeface="Wingdings" panose="05000000000000000000" pitchFamily="2" charset="2"/>
              <a:buChar char="v"/>
            </a:pPr>
            <a:r>
              <a:rPr lang="en-US" sz="2600" b="1" dirty="0"/>
              <a:t>R</a:t>
            </a:r>
            <a:r>
              <a:rPr lang="en-US" sz="2600" b="1" dirty="0" smtClean="0"/>
              <a:t>eceipts</a:t>
            </a:r>
          </a:p>
          <a:p>
            <a:pPr>
              <a:buFont typeface="Wingdings" panose="05000000000000000000" pitchFamily="2" charset="2"/>
              <a:buChar char="v"/>
            </a:pPr>
            <a:r>
              <a:rPr lang="en-US" sz="2800" b="1" dirty="0" smtClean="0"/>
              <a:t>Permanent Records</a:t>
            </a:r>
          </a:p>
          <a:p>
            <a:pPr lvl="1">
              <a:buFont typeface="Wingdings" panose="05000000000000000000" pitchFamily="2" charset="2"/>
              <a:buChar char="v"/>
            </a:pPr>
            <a:r>
              <a:rPr lang="en-US" sz="2600" b="1" dirty="0" smtClean="0"/>
              <a:t>Vital records, legal documents, retirement, etc.</a:t>
            </a:r>
            <a:endParaRPr lang="en-US" sz="2600" b="1" dirty="0"/>
          </a:p>
        </p:txBody>
      </p:sp>
    </p:spTree>
    <p:extLst>
      <p:ext uri="{BB962C8B-B14F-4D97-AF65-F5344CB8AC3E}">
        <p14:creationId xmlns:p14="http://schemas.microsoft.com/office/powerpoint/2010/main" val="2477377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 &amp; Family Financial Record Inventory</a:t>
            </a:r>
            <a:endParaRPr lang="en-US" b="1" dirty="0"/>
          </a:p>
        </p:txBody>
      </p:sp>
      <p:sp>
        <p:nvSpPr>
          <p:cNvPr id="3" name="Content Placeholder 2"/>
          <p:cNvSpPr>
            <a:spLocks noGrp="1"/>
          </p:cNvSpPr>
          <p:nvPr>
            <p:ph idx="1"/>
          </p:nvPr>
        </p:nvSpPr>
        <p:spPr/>
        <p:txBody>
          <a:bodyPr/>
          <a:lstStyle/>
          <a:p>
            <a:r>
              <a:rPr lang="en-US" b="1" dirty="0" smtClean="0"/>
              <a:t>Texas </a:t>
            </a:r>
            <a:r>
              <a:rPr lang="en-US" b="1" dirty="0" err="1" smtClean="0"/>
              <a:t>Agrilife</a:t>
            </a:r>
            <a:r>
              <a:rPr lang="en-US" b="1" dirty="0" smtClean="0"/>
              <a:t> Extension has recently published a </a:t>
            </a:r>
            <a:r>
              <a:rPr lang="en-US" b="1" i="1" dirty="0" smtClean="0"/>
              <a:t>Personal and Family </a:t>
            </a:r>
            <a:r>
              <a:rPr lang="en-US" b="1" i="1" smtClean="0"/>
              <a:t>Financial Records Inventory</a:t>
            </a:r>
            <a:r>
              <a:rPr lang="en-US" b="1" smtClean="0"/>
              <a:t> </a:t>
            </a:r>
            <a:r>
              <a:rPr lang="en-US" b="1" dirty="0" smtClean="0"/>
              <a:t>publication that you can download</a:t>
            </a:r>
            <a:r>
              <a:rPr lang="en-US" b="1" dirty="0"/>
              <a:t> </a:t>
            </a:r>
            <a:r>
              <a:rPr lang="en-US" b="1" dirty="0" smtClean="0"/>
              <a:t>and complete.  The cost is $5 plus handling.   </a:t>
            </a:r>
            <a:br>
              <a:rPr lang="en-US" b="1" dirty="0" smtClean="0"/>
            </a:br>
            <a:endParaRPr lang="en-US" b="1" dirty="0"/>
          </a:p>
          <a:p>
            <a:r>
              <a:rPr lang="en-US" b="1" dirty="0" smtClean="0"/>
              <a:t>This can be saved to a hard-drive, a flash-drive or other portable media as well as being printed.  It is 54 pages.</a:t>
            </a:r>
          </a:p>
          <a:p>
            <a:endParaRPr lang="en-US" b="1" dirty="0"/>
          </a:p>
          <a:p>
            <a:r>
              <a:rPr lang="en-US" b="1" dirty="0" smtClean="0"/>
              <a:t>To obtain:</a:t>
            </a:r>
          </a:p>
          <a:p>
            <a:r>
              <a:rPr lang="en-US" b="1" dirty="0" smtClean="0"/>
              <a:t>www.agrilifebookstore.org/product-p/efcs-005.htm</a:t>
            </a:r>
            <a:endParaRPr lang="en-US" b="1" dirty="0"/>
          </a:p>
        </p:txBody>
      </p:sp>
    </p:spTree>
    <p:extLst>
      <p:ext uri="{BB962C8B-B14F-4D97-AF65-F5344CB8AC3E}">
        <p14:creationId xmlns:p14="http://schemas.microsoft.com/office/powerpoint/2010/main" val="3707283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Information and DNA Records</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800" b="1" dirty="0" smtClean="0"/>
              <a:t>Family Medical History</a:t>
            </a:r>
          </a:p>
          <a:p>
            <a:pPr lvl="1">
              <a:buFont typeface="Wingdings" panose="05000000000000000000" pitchFamily="2" charset="2"/>
              <a:buChar char="v"/>
            </a:pPr>
            <a:r>
              <a:rPr lang="en-US" sz="2600" b="1" dirty="0" smtClean="0"/>
              <a:t>Build a Family Medical History record</a:t>
            </a:r>
          </a:p>
          <a:p>
            <a:pPr lvl="1">
              <a:buFont typeface="Wingdings" panose="05000000000000000000" pitchFamily="2" charset="2"/>
              <a:buChar char="v"/>
            </a:pPr>
            <a:r>
              <a:rPr lang="en-US" sz="2600" b="1" dirty="0" smtClean="0"/>
              <a:t>Include allergies</a:t>
            </a:r>
          </a:p>
          <a:p>
            <a:pPr>
              <a:buFont typeface="Wingdings" panose="05000000000000000000" pitchFamily="2" charset="2"/>
              <a:buChar char="v"/>
            </a:pPr>
            <a:r>
              <a:rPr lang="en-US" sz="2800" b="1" dirty="0" smtClean="0"/>
              <a:t>DNA Testing</a:t>
            </a:r>
          </a:p>
          <a:p>
            <a:pPr lvl="1">
              <a:buFont typeface="Wingdings" panose="05000000000000000000" pitchFamily="2" charset="2"/>
              <a:buChar char="v"/>
            </a:pPr>
            <a:r>
              <a:rPr lang="en-US" sz="2600" b="1" dirty="0" smtClean="0"/>
              <a:t>Consult physician</a:t>
            </a:r>
          </a:p>
          <a:p>
            <a:pPr lvl="1">
              <a:buFont typeface="Wingdings" panose="05000000000000000000" pitchFamily="2" charset="2"/>
              <a:buChar char="v"/>
            </a:pPr>
            <a:r>
              <a:rPr lang="en-US" sz="2600" b="1" dirty="0" smtClean="0"/>
              <a:t>Medical testing vs genealogical testing</a:t>
            </a:r>
            <a:endParaRPr lang="en-US" sz="2600" b="1" dirty="0"/>
          </a:p>
        </p:txBody>
      </p:sp>
    </p:spTree>
    <p:extLst>
      <p:ext uri="{BB962C8B-B14F-4D97-AF65-F5344CB8AC3E}">
        <p14:creationId xmlns:p14="http://schemas.microsoft.com/office/powerpoint/2010/main" val="76533196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3552</TotalTime>
  <Words>2074</Words>
  <Application>Microsoft Office PowerPoint</Application>
  <PresentationFormat>Custom</PresentationFormat>
  <Paragraphs>133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Retrospect</vt:lpstr>
      <vt:lpstr>To Toss or Not to Toss</vt:lpstr>
      <vt:lpstr>Objectives </vt:lpstr>
      <vt:lpstr>Why Keep Records</vt:lpstr>
      <vt:lpstr>Tax Returns</vt:lpstr>
      <vt:lpstr> Property Records</vt:lpstr>
      <vt:lpstr>Stocks, Bonds and Other Investments</vt:lpstr>
      <vt:lpstr>Guidelines for Keeping Other Records</vt:lpstr>
      <vt:lpstr>Personal &amp; Family Financial Record Inventory</vt:lpstr>
      <vt:lpstr>Medical Information and DNA Records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Toss or Not to Toss</dc:title>
  <dc:creator>Gwen Risinger</dc:creator>
  <cp:lastModifiedBy>Administrator</cp:lastModifiedBy>
  <cp:revision>27</cp:revision>
  <cp:lastPrinted>2014-10-01T20:24:45Z</cp:lastPrinted>
  <dcterms:created xsi:type="dcterms:W3CDTF">2014-05-28T16:00:55Z</dcterms:created>
  <dcterms:modified xsi:type="dcterms:W3CDTF">2014-10-01T20:50:40Z</dcterms:modified>
</cp:coreProperties>
</file>