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notesMasterIdLst>
    <p:notesMasterId r:id="rId22"/>
  </p:notesMasterIdLst>
  <p:handoutMasterIdLst>
    <p:handoutMasterId r:id="rId23"/>
  </p:handoutMasterIdLst>
  <p:sldIdLst>
    <p:sldId id="256" r:id="rId2"/>
    <p:sldId id="274" r:id="rId3"/>
    <p:sldId id="275"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1" r:id="rId18"/>
    <p:sldId id="272" r:id="rId19"/>
    <p:sldId id="270" r:id="rId20"/>
    <p:sldId id="273"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97" autoAdjust="0"/>
    <p:restoredTop sz="94660"/>
  </p:normalViewPr>
  <p:slideViewPr>
    <p:cSldViewPr snapToGrid="0">
      <p:cViewPr varScale="1">
        <p:scale>
          <a:sx n="69" d="100"/>
          <a:sy n="69" d="100"/>
        </p:scale>
        <p:origin x="-522" y="-36"/>
      </p:cViewPr>
      <p:guideLst>
        <p:guide orient="horz" pos="2160"/>
        <p:guide pos="2880"/>
      </p:guideLst>
    </p:cSldViewPr>
  </p:slideViewPr>
  <p:notesTextViewPr>
    <p:cViewPr>
      <p:scale>
        <a:sx n="1" d="1"/>
        <a:sy n="1" d="1"/>
      </p:scale>
      <p:origin x="0" y="0"/>
    </p:cViewPr>
  </p:notesTextViewPr>
  <p:notesViewPr>
    <p:cSldViewPr snapToGrid="0">
      <p:cViewPr varScale="1">
        <p:scale>
          <a:sx n="54" d="100"/>
          <a:sy n="54" d="100"/>
        </p:scale>
        <p:origin x="2820" y="78"/>
      </p:cViewPr>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dirty="0" smtClean="0"/>
              <a:t>AARP Mentor Up/4-H Tech Wizards</a:t>
            </a:r>
          </a:p>
          <a:p>
            <a:r>
              <a:rPr lang="en-US" dirty="0" smtClean="0"/>
              <a:t>iPad 101</a:t>
            </a:r>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F3AAE25-0572-49CE-82E0-13DAE6917981}" type="slidenum">
              <a:rPr lang="en-US" smtClean="0"/>
              <a:pPr/>
              <a:t>‹#›</a:t>
            </a:fld>
            <a:endParaRPr lang="en-US"/>
          </a:p>
        </p:txBody>
      </p:sp>
    </p:spTree>
    <p:extLst>
      <p:ext uri="{BB962C8B-B14F-4D97-AF65-F5344CB8AC3E}">
        <p14:creationId xmlns:p14="http://schemas.microsoft.com/office/powerpoint/2010/main" xmlns="" val="31976622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C1FF55-A833-4612-BCEF-941670522AFF}" type="datetimeFigureOut">
              <a:rPr lang="en-US" smtClean="0"/>
              <a:pPr/>
              <a:t>6/8/2014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8502EB-8B55-418B-A20D-58C12B5EF038}" type="slidenum">
              <a:rPr lang="en-US" smtClean="0"/>
              <a:pPr/>
              <a:t>‹#›</a:t>
            </a:fld>
            <a:endParaRPr lang="en-US"/>
          </a:p>
        </p:txBody>
      </p:sp>
    </p:spTree>
    <p:extLst>
      <p:ext uri="{BB962C8B-B14F-4D97-AF65-F5344CB8AC3E}">
        <p14:creationId xmlns:p14="http://schemas.microsoft.com/office/powerpoint/2010/main" xmlns="" val="3802908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8502EB-8B55-418B-A20D-58C12B5EF038}" type="slidenum">
              <a:rPr lang="en-US" smtClean="0"/>
              <a:pPr/>
              <a:t>1</a:t>
            </a:fld>
            <a:endParaRPr lang="en-US"/>
          </a:p>
        </p:txBody>
      </p:sp>
    </p:spTree>
    <p:extLst>
      <p:ext uri="{BB962C8B-B14F-4D97-AF65-F5344CB8AC3E}">
        <p14:creationId xmlns:p14="http://schemas.microsoft.com/office/powerpoint/2010/main" xmlns="" val="42768870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change the background on your iPad from the Settings</a:t>
            </a:r>
            <a:r>
              <a:rPr lang="en-US" baseline="0" dirty="0" smtClean="0"/>
              <a:t> menu as well.</a:t>
            </a:r>
          </a:p>
          <a:p>
            <a:r>
              <a:rPr lang="en-US" baseline="0" dirty="0" smtClean="0"/>
              <a:t>Simply select the “Brightness &amp; Wallpaper” option from the left hand side of your screen.</a:t>
            </a:r>
          </a:p>
          <a:p>
            <a:r>
              <a:rPr lang="en-US" baseline="0" dirty="0" smtClean="0"/>
              <a:t>Then select the Wallpaper icon.</a:t>
            </a:r>
          </a:p>
          <a:p>
            <a:r>
              <a:rPr lang="en-US" baseline="0" dirty="0" smtClean="0"/>
              <a:t>You will be able to choose from preinstalled pictures in the Wallpaper folder or from your personal pictures in the Camera Roll folder.</a:t>
            </a:r>
            <a:endParaRPr lang="en-US" dirty="0"/>
          </a:p>
        </p:txBody>
      </p:sp>
      <p:sp>
        <p:nvSpPr>
          <p:cNvPr id="4" name="Slide Number Placeholder 3"/>
          <p:cNvSpPr>
            <a:spLocks noGrp="1"/>
          </p:cNvSpPr>
          <p:nvPr>
            <p:ph type="sldNum" sz="quarter" idx="10"/>
          </p:nvPr>
        </p:nvSpPr>
        <p:spPr/>
        <p:txBody>
          <a:bodyPr/>
          <a:lstStyle/>
          <a:p>
            <a:fld id="{008502EB-8B55-418B-A20D-58C12B5EF038}" type="slidenum">
              <a:rPr lang="en-US" smtClean="0"/>
              <a:pPr/>
              <a:t>10</a:t>
            </a:fld>
            <a:endParaRPr lang="en-US"/>
          </a:p>
        </p:txBody>
      </p:sp>
    </p:spTree>
    <p:extLst>
      <p:ext uri="{BB962C8B-B14F-4D97-AF65-F5344CB8AC3E}">
        <p14:creationId xmlns:p14="http://schemas.microsoft.com/office/powerpoint/2010/main" xmlns="" val="3902663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08502EB-8B55-418B-A20D-58C12B5EF038}"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search for an app you would like to download,</a:t>
            </a:r>
            <a:r>
              <a:rPr lang="en-US" baseline="0" dirty="0" smtClean="0"/>
              <a:t> locate the search bar at the top right hand corner of the screen.</a:t>
            </a:r>
          </a:p>
          <a:p>
            <a:r>
              <a:rPr lang="en-US" baseline="0" dirty="0" smtClean="0"/>
              <a:t>Type the word or app that you are interested in finding, such as Facebook. </a:t>
            </a:r>
          </a:p>
          <a:p>
            <a:r>
              <a:rPr lang="en-US" baseline="0" dirty="0" smtClean="0"/>
              <a:t>The App Store will search for your request and come up with a screen that looks similar to the one on the right.</a:t>
            </a:r>
          </a:p>
          <a:p>
            <a:r>
              <a:rPr lang="en-US" baseline="0" dirty="0" smtClean="0"/>
              <a:t>Some apps cost money, and others are free.  Facebook is a free app.</a:t>
            </a:r>
          </a:p>
          <a:p>
            <a:r>
              <a:rPr lang="en-US" baseline="0" dirty="0" smtClean="0"/>
              <a:t>All apps are downloaded through your Apple account.</a:t>
            </a:r>
          </a:p>
          <a:p>
            <a:r>
              <a:rPr lang="en-US" baseline="0" dirty="0" smtClean="0"/>
              <a:t>You will need to know your Apple ID and password to download any apps, music, or videos. </a:t>
            </a:r>
            <a:endParaRPr lang="en-US" dirty="0"/>
          </a:p>
        </p:txBody>
      </p:sp>
      <p:sp>
        <p:nvSpPr>
          <p:cNvPr id="4" name="Slide Number Placeholder 3"/>
          <p:cNvSpPr>
            <a:spLocks noGrp="1"/>
          </p:cNvSpPr>
          <p:nvPr>
            <p:ph type="sldNum" sz="quarter" idx="10"/>
          </p:nvPr>
        </p:nvSpPr>
        <p:spPr/>
        <p:txBody>
          <a:bodyPr/>
          <a:lstStyle/>
          <a:p>
            <a:fld id="{008502EB-8B55-418B-A20D-58C12B5EF038}" type="slidenum">
              <a:rPr lang="en-US" smtClean="0"/>
              <a:pPr/>
              <a:t>12</a:t>
            </a:fld>
            <a:endParaRPr lang="en-US"/>
          </a:p>
        </p:txBody>
      </p:sp>
    </p:spTree>
    <p:extLst>
      <p:ext uri="{BB962C8B-B14F-4D97-AF65-F5344CB8AC3E}">
        <p14:creationId xmlns:p14="http://schemas.microsoft.com/office/powerpoint/2010/main" xmlns="" val="16958911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you have located the app that you want to download,</a:t>
            </a:r>
            <a:r>
              <a:rPr lang="en-US" baseline="0" dirty="0" smtClean="0"/>
              <a:t> you will click on the icon that lists the price, in this case, “Free”</a:t>
            </a:r>
          </a:p>
          <a:p>
            <a:r>
              <a:rPr lang="en-US" baseline="0" dirty="0" smtClean="0"/>
              <a:t>The icon will then change to say “Install App”.</a:t>
            </a:r>
          </a:p>
          <a:p>
            <a:r>
              <a:rPr lang="en-US" baseline="0" dirty="0" smtClean="0"/>
              <a:t>When you click on that, you will be asked to provide your Apple ID password. </a:t>
            </a:r>
          </a:p>
          <a:p>
            <a:r>
              <a:rPr lang="en-US" baseline="0" dirty="0" smtClean="0"/>
              <a:t>Enter your password and click OK to download the app. </a:t>
            </a:r>
          </a:p>
          <a:p>
            <a:r>
              <a:rPr lang="en-US" baseline="0" dirty="0" smtClean="0"/>
              <a:t>It will then appear on the home screen of your iPad.</a:t>
            </a:r>
            <a:endParaRPr lang="en-US" dirty="0"/>
          </a:p>
        </p:txBody>
      </p:sp>
      <p:sp>
        <p:nvSpPr>
          <p:cNvPr id="4" name="Slide Number Placeholder 3"/>
          <p:cNvSpPr>
            <a:spLocks noGrp="1"/>
          </p:cNvSpPr>
          <p:nvPr>
            <p:ph type="sldNum" sz="quarter" idx="10"/>
          </p:nvPr>
        </p:nvSpPr>
        <p:spPr/>
        <p:txBody>
          <a:bodyPr/>
          <a:lstStyle/>
          <a:p>
            <a:fld id="{008502EB-8B55-418B-A20D-58C12B5EF038}" type="slidenum">
              <a:rPr lang="en-US" smtClean="0"/>
              <a:pPr/>
              <a:t>13</a:t>
            </a:fld>
            <a:endParaRPr lang="en-US"/>
          </a:p>
        </p:txBody>
      </p:sp>
    </p:spTree>
    <p:extLst>
      <p:ext uri="{BB962C8B-B14F-4D97-AF65-F5344CB8AC3E}">
        <p14:creationId xmlns:p14="http://schemas.microsoft.com/office/powerpoint/2010/main" xmlns="" val="283209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08502EB-8B55-418B-A20D-58C12B5EF038}"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iPad maps</a:t>
            </a:r>
            <a:r>
              <a:rPr lang="en-US" baseline="0" dirty="0" smtClean="0"/>
              <a:t> help you locate where you are and where you would like to go. </a:t>
            </a:r>
          </a:p>
          <a:p>
            <a:r>
              <a:rPr lang="en-US" baseline="0" dirty="0" smtClean="0"/>
              <a:t>When you open the Maps app, it will pull up a screen showing you where you are currently.</a:t>
            </a:r>
          </a:p>
          <a:p>
            <a:r>
              <a:rPr lang="en-US" baseline="0" dirty="0" smtClean="0"/>
              <a:t>To search for a location, such as a Public Library, type your query in the search bar at the upper right hand corner of the screen. </a:t>
            </a:r>
          </a:p>
          <a:p>
            <a:r>
              <a:rPr lang="en-US" dirty="0" smtClean="0"/>
              <a:t>The app when then locate your desired destination.</a:t>
            </a:r>
            <a:endParaRPr lang="en-US" dirty="0"/>
          </a:p>
        </p:txBody>
      </p:sp>
      <p:sp>
        <p:nvSpPr>
          <p:cNvPr id="4" name="Slide Number Placeholder 3"/>
          <p:cNvSpPr>
            <a:spLocks noGrp="1"/>
          </p:cNvSpPr>
          <p:nvPr>
            <p:ph type="sldNum" sz="quarter" idx="10"/>
          </p:nvPr>
        </p:nvSpPr>
        <p:spPr/>
        <p:txBody>
          <a:bodyPr/>
          <a:lstStyle/>
          <a:p>
            <a:fld id="{008502EB-8B55-418B-A20D-58C12B5EF038}" type="slidenum">
              <a:rPr lang="en-US" smtClean="0"/>
              <a:pPr/>
              <a:t>15</a:t>
            </a:fld>
            <a:endParaRPr lang="en-US"/>
          </a:p>
        </p:txBody>
      </p:sp>
    </p:spTree>
    <p:extLst>
      <p:ext uri="{BB962C8B-B14F-4D97-AF65-F5344CB8AC3E}">
        <p14:creationId xmlns:p14="http://schemas.microsoft.com/office/powerpoint/2010/main" xmlns="" val="6834908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get directions to your</a:t>
            </a:r>
            <a:r>
              <a:rPr lang="en-US" baseline="0" dirty="0" smtClean="0"/>
              <a:t> destination, touch the small blue “</a:t>
            </a:r>
            <a:r>
              <a:rPr lang="en-US" baseline="0" dirty="0" err="1" smtClean="0"/>
              <a:t>i</a:t>
            </a:r>
            <a:r>
              <a:rPr lang="en-US" baseline="0" dirty="0" smtClean="0"/>
              <a:t>” icon on the right side of the location.  </a:t>
            </a:r>
          </a:p>
          <a:p>
            <a:r>
              <a:rPr lang="en-US" baseline="0" dirty="0" smtClean="0"/>
              <a:t>A box will pop up and ask if you want the route to your destination. </a:t>
            </a:r>
          </a:p>
          <a:p>
            <a:r>
              <a:rPr lang="en-US" baseline="0" dirty="0" smtClean="0"/>
              <a:t>Click the blue “Route” box at the top right hand corner of the box to get started.</a:t>
            </a:r>
          </a:p>
          <a:p>
            <a:r>
              <a:rPr lang="en-US" baseline="0" dirty="0" smtClean="0"/>
              <a:t>The app will then highlight several ways to get from point A to B in blue. </a:t>
            </a:r>
          </a:p>
          <a:p>
            <a:r>
              <a:rPr lang="en-US" baseline="0" dirty="0" smtClean="0"/>
              <a:t>Tap the route you wish to take and press the blue “Start” button at the top right hand corner of the screen to begin receiving verbal directions to your destination. </a:t>
            </a:r>
            <a:endParaRPr lang="en-US" dirty="0"/>
          </a:p>
        </p:txBody>
      </p:sp>
      <p:sp>
        <p:nvSpPr>
          <p:cNvPr id="4" name="Slide Number Placeholder 3"/>
          <p:cNvSpPr>
            <a:spLocks noGrp="1"/>
          </p:cNvSpPr>
          <p:nvPr>
            <p:ph type="sldNum" sz="quarter" idx="10"/>
          </p:nvPr>
        </p:nvSpPr>
        <p:spPr/>
        <p:txBody>
          <a:bodyPr/>
          <a:lstStyle/>
          <a:p>
            <a:fld id="{008502EB-8B55-418B-A20D-58C12B5EF038}" type="slidenum">
              <a:rPr lang="en-US" smtClean="0"/>
              <a:pPr/>
              <a:t>16</a:t>
            </a:fld>
            <a:endParaRPr lang="en-US"/>
          </a:p>
        </p:txBody>
      </p:sp>
    </p:spTree>
    <p:extLst>
      <p:ext uri="{BB962C8B-B14F-4D97-AF65-F5344CB8AC3E}">
        <p14:creationId xmlns:p14="http://schemas.microsoft.com/office/powerpoint/2010/main" xmlns="" val="42492668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 we have shown you several cool apps that come with your iPad, there are still a few basic functions that you need to know to help you make the most out</a:t>
            </a:r>
            <a:r>
              <a:rPr lang="en-US" baseline="0" dirty="0" smtClean="0"/>
              <a:t> of your device. </a:t>
            </a:r>
            <a:endParaRPr lang="en-US" dirty="0"/>
          </a:p>
        </p:txBody>
      </p:sp>
      <p:sp>
        <p:nvSpPr>
          <p:cNvPr id="4" name="Slide Number Placeholder 3"/>
          <p:cNvSpPr>
            <a:spLocks noGrp="1"/>
          </p:cNvSpPr>
          <p:nvPr>
            <p:ph type="sldNum" sz="quarter" idx="10"/>
          </p:nvPr>
        </p:nvSpPr>
        <p:spPr/>
        <p:txBody>
          <a:bodyPr/>
          <a:lstStyle/>
          <a:p>
            <a:fld id="{008502EB-8B55-418B-A20D-58C12B5EF038}" type="slidenum">
              <a:rPr lang="en-US" smtClean="0"/>
              <a:pPr/>
              <a:t>17</a:t>
            </a:fld>
            <a:endParaRPr lang="en-US"/>
          </a:p>
        </p:txBody>
      </p:sp>
    </p:spTree>
    <p:extLst>
      <p:ext uri="{BB962C8B-B14F-4D97-AF65-F5344CB8AC3E}">
        <p14:creationId xmlns:p14="http://schemas.microsoft.com/office/powerpoint/2010/main" xmlns="" val="41142658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Something that might occur to</a:t>
            </a:r>
            <a:r>
              <a:rPr lang="en-US" baseline="0" dirty="0" smtClean="0"/>
              <a:t> you while using your iPad is, how do you close or shutdown an app after you have finished using it?</a:t>
            </a:r>
          </a:p>
          <a:p>
            <a:r>
              <a:rPr lang="en-US" baseline="0" dirty="0" smtClean="0"/>
              <a:t>These apps still take battery power, even if you are not using it.</a:t>
            </a:r>
            <a:endParaRPr lang="en-US" dirty="0"/>
          </a:p>
        </p:txBody>
      </p:sp>
      <p:sp>
        <p:nvSpPr>
          <p:cNvPr id="4" name="Slide Number Placeholder 3"/>
          <p:cNvSpPr>
            <a:spLocks noGrp="1"/>
          </p:cNvSpPr>
          <p:nvPr>
            <p:ph type="sldNum" sz="quarter" idx="10"/>
          </p:nvPr>
        </p:nvSpPr>
        <p:spPr/>
        <p:txBody>
          <a:bodyPr/>
          <a:lstStyle/>
          <a:p>
            <a:fld id="{008502EB-8B55-418B-A20D-58C12B5EF038}" type="slidenum">
              <a:rPr lang="en-US" smtClean="0"/>
              <a:pPr/>
              <a:t>18</a:t>
            </a:fld>
            <a:endParaRPr lang="en-US"/>
          </a:p>
        </p:txBody>
      </p:sp>
    </p:spTree>
    <p:extLst>
      <p:ext uri="{BB962C8B-B14F-4D97-AF65-F5344CB8AC3E}">
        <p14:creationId xmlns:p14="http://schemas.microsoft.com/office/powerpoint/2010/main" xmlns="" val="40414356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you have signed in, you simply</a:t>
            </a:r>
            <a:r>
              <a:rPr lang="en-US" baseline="0" dirty="0" smtClean="0"/>
              <a:t> search for a contact to call! </a:t>
            </a:r>
          </a:p>
          <a:p>
            <a:r>
              <a:rPr lang="en-US" baseline="0" dirty="0" smtClean="0"/>
              <a:t>Your friends’ face will appear and you can see them while you talk to them!</a:t>
            </a:r>
          </a:p>
        </p:txBody>
      </p:sp>
      <p:sp>
        <p:nvSpPr>
          <p:cNvPr id="4" name="Slide Number Placeholder 3"/>
          <p:cNvSpPr>
            <a:spLocks noGrp="1"/>
          </p:cNvSpPr>
          <p:nvPr>
            <p:ph type="sldNum" sz="quarter" idx="10"/>
          </p:nvPr>
        </p:nvSpPr>
        <p:spPr/>
        <p:txBody>
          <a:bodyPr/>
          <a:lstStyle/>
          <a:p>
            <a:fld id="{008502EB-8B55-418B-A20D-58C12B5EF038}" type="slidenum">
              <a:rPr lang="en-US" smtClean="0"/>
              <a:pPr/>
              <a:t>19</a:t>
            </a:fld>
            <a:endParaRPr lang="en-US"/>
          </a:p>
        </p:txBody>
      </p:sp>
    </p:spTree>
    <p:extLst>
      <p:ext uri="{BB962C8B-B14F-4D97-AF65-F5344CB8AC3E}">
        <p14:creationId xmlns:p14="http://schemas.microsoft.com/office/powerpoint/2010/main" xmlns="" val="3892698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08502EB-8B55-418B-A20D-58C12B5EF038}"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08502EB-8B55-418B-A20D-58C12B5EF038}" type="slidenum">
              <a:rPr lang="en-US" smtClean="0"/>
              <a:pPr/>
              <a:t>20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08502EB-8B55-418B-A20D-58C12B5EF038}"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There are several key buttons to</a:t>
            </a:r>
            <a:r>
              <a:rPr lang="en-US" baseline="0" dirty="0" smtClean="0"/>
              <a:t> become familiar with on an iPad.</a:t>
            </a:r>
          </a:p>
          <a:p>
            <a:pPr marL="171450" indent="-171450">
              <a:buFont typeface="Arial" panose="020B0604020202020204" pitchFamily="34" charset="0"/>
              <a:buChar char="•"/>
            </a:pPr>
            <a:r>
              <a:rPr lang="en-US" baseline="0" dirty="0" smtClean="0"/>
              <a:t>Sleep/Wake button (Also the Power button)</a:t>
            </a:r>
          </a:p>
          <a:p>
            <a:pPr marL="171450" indent="-171450">
              <a:buFont typeface="Arial" panose="020B0604020202020204" pitchFamily="34" charset="0"/>
              <a:buChar char="•"/>
            </a:pPr>
            <a:r>
              <a:rPr lang="en-US" baseline="0" dirty="0" smtClean="0"/>
              <a:t>Home button</a:t>
            </a:r>
          </a:p>
          <a:p>
            <a:pPr marL="171450" indent="-171450">
              <a:buFont typeface="Arial" panose="020B0604020202020204" pitchFamily="34" charset="0"/>
              <a:buChar char="•"/>
            </a:pPr>
            <a:r>
              <a:rPr lang="en-US" baseline="0" dirty="0" smtClean="0"/>
              <a:t>Volume switches (Up and Down)</a:t>
            </a:r>
          </a:p>
          <a:p>
            <a:pPr marL="171450" indent="-171450">
              <a:buFont typeface="Arial" panose="020B0604020202020204" pitchFamily="34" charset="0"/>
              <a:buChar char="•"/>
            </a:pPr>
            <a:r>
              <a:rPr lang="en-US" baseline="0" dirty="0" smtClean="0"/>
              <a:t>Side switch (depending on your model of iPad this will be a mute switch or a screen resolution switch)</a:t>
            </a:r>
          </a:p>
          <a:p>
            <a:pPr marL="0" indent="0">
              <a:buFont typeface="Arial" panose="020B0604020202020204" pitchFamily="34" charset="0"/>
              <a:buNone/>
            </a:pPr>
            <a:r>
              <a:rPr lang="en-US" baseline="0" dirty="0" smtClean="0"/>
              <a:t>Other things to familiarize yourself with on an iPad are</a:t>
            </a:r>
          </a:p>
          <a:p>
            <a:pPr marL="171450" indent="-171450">
              <a:buFont typeface="Arial" panose="020B0604020202020204" pitchFamily="34" charset="0"/>
              <a:buChar char="•"/>
            </a:pPr>
            <a:r>
              <a:rPr lang="en-US" baseline="0" dirty="0" smtClean="0"/>
              <a:t>Camera on the front and back</a:t>
            </a:r>
          </a:p>
          <a:p>
            <a:pPr marL="171450" indent="-171450">
              <a:buFont typeface="Arial" panose="020B0604020202020204" pitchFamily="34" charset="0"/>
              <a:buChar char="•"/>
            </a:pPr>
            <a:r>
              <a:rPr lang="en-US" baseline="0" dirty="0" smtClean="0"/>
              <a:t>Charging dock (also called the lightning connector)</a:t>
            </a:r>
          </a:p>
          <a:p>
            <a:pPr marL="171450" indent="-171450">
              <a:buFont typeface="Arial" panose="020B0604020202020204" pitchFamily="34" charset="0"/>
              <a:buChar char="•"/>
            </a:pPr>
            <a:r>
              <a:rPr lang="en-US" baseline="0" dirty="0" smtClean="0"/>
              <a:t>Headphone jack</a:t>
            </a:r>
          </a:p>
        </p:txBody>
      </p:sp>
      <p:sp>
        <p:nvSpPr>
          <p:cNvPr id="4" name="Slide Number Placeholder 3"/>
          <p:cNvSpPr>
            <a:spLocks noGrp="1"/>
          </p:cNvSpPr>
          <p:nvPr>
            <p:ph type="sldNum" sz="quarter" idx="10"/>
          </p:nvPr>
        </p:nvSpPr>
        <p:spPr/>
        <p:txBody>
          <a:bodyPr/>
          <a:lstStyle/>
          <a:p>
            <a:fld id="{008502EB-8B55-418B-A20D-58C12B5EF038}" type="slidenum">
              <a:rPr lang="en-US" smtClean="0"/>
              <a:pPr/>
              <a:t>4</a:t>
            </a:fld>
            <a:endParaRPr lang="en-US"/>
          </a:p>
        </p:txBody>
      </p:sp>
    </p:spTree>
    <p:extLst>
      <p:ext uri="{BB962C8B-B14F-4D97-AF65-F5344CB8AC3E}">
        <p14:creationId xmlns:p14="http://schemas.microsoft.com/office/powerpoint/2010/main" xmlns="" val="1763160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preinstalled apps on our iPads are:</a:t>
            </a:r>
          </a:p>
          <a:p>
            <a:pPr marL="171450" indent="-171450">
              <a:buFont typeface="Arial" panose="020B0604020202020204" pitchFamily="34" charset="0"/>
              <a:buChar char="•"/>
            </a:pPr>
            <a:r>
              <a:rPr lang="en-US" dirty="0" smtClean="0"/>
              <a:t>Messages – Uses your Apple account to send </a:t>
            </a:r>
            <a:r>
              <a:rPr lang="en-US" dirty="0" err="1" smtClean="0"/>
              <a:t>iMessages</a:t>
            </a:r>
            <a:r>
              <a:rPr lang="en-US" dirty="0" smtClean="0"/>
              <a:t> or syncs</a:t>
            </a:r>
            <a:r>
              <a:rPr lang="en-US" baseline="0" dirty="0" smtClean="0"/>
              <a:t> with your iPhone to send messages </a:t>
            </a:r>
            <a:endParaRPr lang="en-US" dirty="0" smtClean="0"/>
          </a:p>
          <a:p>
            <a:pPr marL="171450" indent="-171450">
              <a:buFont typeface="Arial" panose="020B0604020202020204" pitchFamily="34" charset="0"/>
              <a:buChar char="•"/>
            </a:pPr>
            <a:r>
              <a:rPr lang="en-US" dirty="0" err="1" smtClean="0"/>
              <a:t>Facetime</a:t>
            </a:r>
            <a:r>
              <a:rPr lang="en-US" dirty="0" smtClean="0"/>
              <a:t> – Allows you to make video calls to your friends</a:t>
            </a:r>
            <a:r>
              <a:rPr lang="en-US" baseline="0" dirty="0" smtClean="0"/>
              <a:t> and family</a:t>
            </a:r>
            <a:endParaRPr lang="en-US" dirty="0" smtClean="0"/>
          </a:p>
          <a:p>
            <a:pPr marL="171450" indent="-171450">
              <a:buFont typeface="Arial" panose="020B0604020202020204" pitchFamily="34" charset="0"/>
              <a:buChar char="•"/>
            </a:pPr>
            <a:r>
              <a:rPr lang="en-US" dirty="0" smtClean="0"/>
              <a:t>Photos – Stores all of the photos you take and allows you to share</a:t>
            </a:r>
            <a:r>
              <a:rPr lang="en-US" baseline="0" dirty="0" smtClean="0"/>
              <a:t> them in a number of ways</a:t>
            </a:r>
            <a:endParaRPr lang="en-US" dirty="0" smtClean="0"/>
          </a:p>
          <a:p>
            <a:pPr marL="171450" indent="-171450">
              <a:buFont typeface="Arial" panose="020B0604020202020204" pitchFamily="34" charset="0"/>
              <a:buChar char="•"/>
            </a:pPr>
            <a:r>
              <a:rPr lang="en-US" dirty="0" smtClean="0"/>
              <a:t>Camera – Take photos</a:t>
            </a:r>
            <a:r>
              <a:rPr lang="en-US" baseline="0" dirty="0" smtClean="0"/>
              <a:t> and videos to capture memories</a:t>
            </a:r>
            <a:endParaRPr lang="en-US" dirty="0" smtClean="0"/>
          </a:p>
          <a:p>
            <a:pPr marL="171450" indent="-171450">
              <a:buFont typeface="Arial" panose="020B0604020202020204" pitchFamily="34" charset="0"/>
              <a:buChar char="•"/>
            </a:pPr>
            <a:r>
              <a:rPr lang="en-US" dirty="0" smtClean="0"/>
              <a:t>Maps – Search for a location and get step by step directions through Apple Maps</a:t>
            </a:r>
          </a:p>
          <a:p>
            <a:pPr marL="171450" indent="-171450">
              <a:buFont typeface="Arial" panose="020B0604020202020204" pitchFamily="34" charset="0"/>
              <a:buChar char="•"/>
            </a:pPr>
            <a:r>
              <a:rPr lang="en-US" dirty="0" smtClean="0"/>
              <a:t>Clock – Contains a world clock,</a:t>
            </a:r>
            <a:r>
              <a:rPr lang="en-US" baseline="0" dirty="0" smtClean="0"/>
              <a:t> alarm settings, stopwatch, and a timer</a:t>
            </a:r>
            <a:endParaRPr lang="en-US" dirty="0" smtClean="0"/>
          </a:p>
          <a:p>
            <a:pPr marL="171450" indent="-171450">
              <a:buFont typeface="Arial" panose="020B0604020202020204" pitchFamily="34" charset="0"/>
              <a:buChar char="•"/>
            </a:pPr>
            <a:r>
              <a:rPr lang="en-US" dirty="0" err="1" smtClean="0"/>
              <a:t>Photobooth</a:t>
            </a:r>
            <a:r>
              <a:rPr lang="en-US" dirty="0" smtClean="0"/>
              <a:t> – A fun tool to take crazy photos</a:t>
            </a:r>
          </a:p>
          <a:p>
            <a:pPr marL="171450" indent="-171450">
              <a:buFont typeface="Arial" panose="020B0604020202020204" pitchFamily="34" charset="0"/>
              <a:buChar char="•"/>
            </a:pPr>
            <a:r>
              <a:rPr lang="en-US" dirty="0" smtClean="0"/>
              <a:t>Calendar – This calendar allows you to add</a:t>
            </a:r>
            <a:r>
              <a:rPr lang="en-US" baseline="0" dirty="0" smtClean="0"/>
              <a:t> events and set reminders or alarms so that you never forget a birthday or anniversary again</a:t>
            </a:r>
            <a:endParaRPr lang="en-US" dirty="0" smtClean="0"/>
          </a:p>
          <a:p>
            <a:pPr marL="171450" indent="-171450">
              <a:buFont typeface="Arial" panose="020B0604020202020204" pitchFamily="34" charset="0"/>
              <a:buChar char="•"/>
            </a:pPr>
            <a:r>
              <a:rPr lang="en-US" dirty="0" smtClean="0"/>
              <a:t>Contacts – Stores</a:t>
            </a:r>
            <a:r>
              <a:rPr lang="en-US" baseline="0" dirty="0" smtClean="0"/>
              <a:t> a list of all your friends and family. This can be connected to your iPhone to transfer all of the information between devices</a:t>
            </a:r>
            <a:endParaRPr lang="en-US" dirty="0" smtClean="0"/>
          </a:p>
          <a:p>
            <a:pPr marL="171450" indent="-171450">
              <a:buFont typeface="Arial" panose="020B0604020202020204" pitchFamily="34" charset="0"/>
              <a:buChar char="•"/>
            </a:pPr>
            <a:r>
              <a:rPr lang="en-US" dirty="0" smtClean="0"/>
              <a:t>Notes – A place to jot down information that</a:t>
            </a:r>
            <a:r>
              <a:rPr lang="en-US" baseline="0" dirty="0" smtClean="0"/>
              <a:t> you do not want to forget</a:t>
            </a:r>
            <a:endParaRPr lang="en-US" dirty="0" smtClean="0"/>
          </a:p>
          <a:p>
            <a:pPr marL="171450" indent="-171450">
              <a:buFont typeface="Arial" panose="020B0604020202020204" pitchFamily="34" charset="0"/>
              <a:buChar char="•"/>
            </a:pPr>
            <a:r>
              <a:rPr lang="en-US" dirty="0" smtClean="0"/>
              <a:t>Reminders – Allows you to set reminders for yourself</a:t>
            </a:r>
            <a:r>
              <a:rPr lang="en-US" baseline="0" dirty="0" smtClean="0"/>
              <a:t> and will play an alarm when they are due</a:t>
            </a:r>
            <a:endParaRPr lang="en-US" dirty="0" smtClean="0"/>
          </a:p>
          <a:p>
            <a:pPr marL="171450" indent="-171450">
              <a:buFont typeface="Arial" panose="020B0604020202020204" pitchFamily="34" charset="0"/>
              <a:buChar char="•"/>
            </a:pPr>
            <a:r>
              <a:rPr lang="en-US" dirty="0" smtClean="0"/>
              <a:t>Newsstand – Holds magazines and news articles that you download through the App store</a:t>
            </a:r>
          </a:p>
          <a:p>
            <a:pPr marL="171450" indent="-171450">
              <a:buFont typeface="Arial" panose="020B0604020202020204" pitchFamily="34" charset="0"/>
              <a:buChar char="•"/>
            </a:pPr>
            <a:r>
              <a:rPr lang="en-US" dirty="0" smtClean="0"/>
              <a:t>iTunes – Helps</a:t>
            </a:r>
            <a:r>
              <a:rPr lang="en-US" baseline="0" dirty="0" smtClean="0"/>
              <a:t> you search and find music and videos to download to your device, it is linked to your Apple account</a:t>
            </a:r>
            <a:endParaRPr lang="en-US" dirty="0" smtClean="0"/>
          </a:p>
          <a:p>
            <a:pPr marL="171450" indent="-171450">
              <a:buFont typeface="Arial" panose="020B0604020202020204" pitchFamily="34" charset="0"/>
              <a:buChar char="•"/>
            </a:pPr>
            <a:r>
              <a:rPr lang="en-US" dirty="0" smtClean="0"/>
              <a:t>App</a:t>
            </a:r>
            <a:r>
              <a:rPr lang="en-US" baseline="0" dirty="0" smtClean="0"/>
              <a:t> Store – Allows you to search and purchase apps that interest you through your Apple account</a:t>
            </a:r>
          </a:p>
          <a:p>
            <a:pPr marL="171450" indent="-171450">
              <a:buFont typeface="Arial" panose="020B0604020202020204" pitchFamily="34" charset="0"/>
              <a:buChar char="•"/>
            </a:pPr>
            <a:r>
              <a:rPr lang="en-US" baseline="0" dirty="0" smtClean="0"/>
              <a:t>Game Center – Stores your game statistics through your Apple ID</a:t>
            </a:r>
          </a:p>
          <a:p>
            <a:pPr marL="171450" indent="-171450">
              <a:buFont typeface="Arial" panose="020B0604020202020204" pitchFamily="34" charset="0"/>
              <a:buChar char="•"/>
            </a:pPr>
            <a:r>
              <a:rPr lang="en-US" baseline="0" dirty="0" smtClean="0"/>
              <a:t>Safari – The Apple version of internet explorer that allows you to surf the web</a:t>
            </a:r>
          </a:p>
          <a:p>
            <a:pPr marL="171450" indent="-171450">
              <a:buFont typeface="Arial" panose="020B0604020202020204" pitchFamily="34" charset="0"/>
              <a:buChar char="•"/>
            </a:pPr>
            <a:r>
              <a:rPr lang="en-US" baseline="0" dirty="0" smtClean="0"/>
              <a:t>Mail – Allows you to check your e-mail on your device (We will go over setting this up later in the presentation)</a:t>
            </a:r>
          </a:p>
          <a:p>
            <a:pPr marL="171450" indent="-171450">
              <a:buFont typeface="Arial" panose="020B0604020202020204" pitchFamily="34" charset="0"/>
              <a:buChar char="•"/>
            </a:pPr>
            <a:r>
              <a:rPr lang="en-US" baseline="0" dirty="0" smtClean="0"/>
              <a:t>Videos – Stores any videos or movies that you download onto your device from iTunes</a:t>
            </a:r>
          </a:p>
          <a:p>
            <a:pPr marL="171450" indent="-171450">
              <a:buFont typeface="Arial" panose="020B0604020202020204" pitchFamily="34" charset="0"/>
              <a:buChar char="•"/>
            </a:pPr>
            <a:r>
              <a:rPr lang="en-US" baseline="0" dirty="0" smtClean="0"/>
              <a:t>Music – Stores any music that you download onto your device from iTunes</a:t>
            </a:r>
            <a:endParaRPr lang="en-US" dirty="0"/>
          </a:p>
        </p:txBody>
      </p:sp>
      <p:sp>
        <p:nvSpPr>
          <p:cNvPr id="4" name="Slide Number Placeholder 3"/>
          <p:cNvSpPr>
            <a:spLocks noGrp="1"/>
          </p:cNvSpPr>
          <p:nvPr>
            <p:ph type="sldNum" sz="quarter" idx="10"/>
          </p:nvPr>
        </p:nvSpPr>
        <p:spPr/>
        <p:txBody>
          <a:bodyPr/>
          <a:lstStyle/>
          <a:p>
            <a:fld id="{008502EB-8B55-418B-A20D-58C12B5EF038}" type="slidenum">
              <a:rPr lang="en-US" smtClean="0"/>
              <a:pPr/>
              <a:t>5</a:t>
            </a:fld>
            <a:endParaRPr lang="en-US"/>
          </a:p>
        </p:txBody>
      </p:sp>
    </p:spTree>
    <p:extLst>
      <p:ext uri="{BB962C8B-B14F-4D97-AF65-F5344CB8AC3E}">
        <p14:creationId xmlns:p14="http://schemas.microsoft.com/office/powerpoint/2010/main" xmlns="" val="3534098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Open the settings icon from your home screen.</a:t>
            </a:r>
          </a:p>
          <a:p>
            <a:r>
              <a:rPr lang="en-US" dirty="0" smtClean="0"/>
              <a:t>There should be two panes that</a:t>
            </a:r>
            <a:r>
              <a:rPr lang="en-US" baseline="0" dirty="0" smtClean="0"/>
              <a:t> you see when the screen opens.</a:t>
            </a:r>
          </a:p>
          <a:p>
            <a:r>
              <a:rPr lang="en-US" baseline="0" dirty="0" smtClean="0"/>
              <a:t>The left side contains a list of functions and the right side is the open folder of the information for the function that is highlighted.</a:t>
            </a:r>
          </a:p>
          <a:p>
            <a:r>
              <a:rPr lang="en-US" baseline="0" dirty="0" smtClean="0"/>
              <a:t>On our screen we have selected Wi-Fi on the left and on the right you can see our options. </a:t>
            </a:r>
          </a:p>
          <a:p>
            <a:r>
              <a:rPr lang="en-US" baseline="0" dirty="0" smtClean="0"/>
              <a:t>To connect to a particular Wi-Fi source, you will click on the title, not the arrow button on the right. </a:t>
            </a:r>
          </a:p>
          <a:p>
            <a:r>
              <a:rPr lang="en-US" baseline="0" dirty="0" smtClean="0"/>
              <a:t>You may be asked to enter a security passcode that protects the Wi-Fi network from unauthorized users. </a:t>
            </a:r>
          </a:p>
          <a:p>
            <a:r>
              <a:rPr lang="en-US" baseline="0" dirty="0" smtClean="0"/>
              <a:t>When the iPad is connected to internet, you will see a fan-like icon appear next to the word iPad at the very top left hand corner of the screen.</a:t>
            </a:r>
            <a:endParaRPr lang="en-US" dirty="0"/>
          </a:p>
        </p:txBody>
      </p:sp>
      <p:sp>
        <p:nvSpPr>
          <p:cNvPr id="4" name="Slide Number Placeholder 3"/>
          <p:cNvSpPr>
            <a:spLocks noGrp="1"/>
          </p:cNvSpPr>
          <p:nvPr>
            <p:ph type="sldNum" sz="quarter" idx="10"/>
          </p:nvPr>
        </p:nvSpPr>
        <p:spPr/>
        <p:txBody>
          <a:bodyPr/>
          <a:lstStyle/>
          <a:p>
            <a:fld id="{008502EB-8B55-418B-A20D-58C12B5EF038}" type="slidenum">
              <a:rPr lang="en-US" smtClean="0"/>
              <a:pPr/>
              <a:t>6</a:t>
            </a:fld>
            <a:endParaRPr lang="en-US"/>
          </a:p>
        </p:txBody>
      </p:sp>
    </p:spTree>
    <p:extLst>
      <p:ext uri="{BB962C8B-B14F-4D97-AF65-F5344CB8AC3E}">
        <p14:creationId xmlns:p14="http://schemas.microsoft.com/office/powerpoint/2010/main" xmlns="" val="3076690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of the iPad’s most basic functions</a:t>
            </a:r>
            <a:r>
              <a:rPr lang="en-US" baseline="0" dirty="0" smtClean="0"/>
              <a:t> are found in the “General” section on the left side of the screen.</a:t>
            </a:r>
          </a:p>
          <a:p>
            <a:r>
              <a:rPr lang="en-US" baseline="0" dirty="0" smtClean="0"/>
              <a:t>For instance, if you scroll down through the general settings page, you will find an option called “Accessibility” </a:t>
            </a:r>
            <a:endParaRPr lang="en-US" dirty="0"/>
          </a:p>
        </p:txBody>
      </p:sp>
      <p:sp>
        <p:nvSpPr>
          <p:cNvPr id="4" name="Slide Number Placeholder 3"/>
          <p:cNvSpPr>
            <a:spLocks noGrp="1"/>
          </p:cNvSpPr>
          <p:nvPr>
            <p:ph type="sldNum" sz="quarter" idx="10"/>
          </p:nvPr>
        </p:nvSpPr>
        <p:spPr/>
        <p:txBody>
          <a:bodyPr/>
          <a:lstStyle/>
          <a:p>
            <a:fld id="{008502EB-8B55-418B-A20D-58C12B5EF038}" type="slidenum">
              <a:rPr lang="en-US" smtClean="0"/>
              <a:pPr/>
              <a:t>7</a:t>
            </a:fld>
            <a:endParaRPr lang="en-US"/>
          </a:p>
        </p:txBody>
      </p:sp>
    </p:spTree>
    <p:extLst>
      <p:ext uri="{BB962C8B-B14F-4D97-AF65-F5344CB8AC3E}">
        <p14:creationId xmlns:p14="http://schemas.microsoft.com/office/powerpoint/2010/main" xmlns="" val="8607559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you have opened</a:t>
            </a:r>
            <a:r>
              <a:rPr lang="en-US" baseline="0" dirty="0" smtClean="0"/>
              <a:t> the Accessibility function, you will be brought to this screen.</a:t>
            </a:r>
          </a:p>
          <a:p>
            <a:r>
              <a:rPr lang="en-US" baseline="0" dirty="0" smtClean="0"/>
              <a:t>There are many options on this menu.  One of the most useful is the ability to change your font size.</a:t>
            </a:r>
          </a:p>
          <a:p>
            <a:r>
              <a:rPr lang="en-US" baseline="0" dirty="0" smtClean="0"/>
              <a:t>Select the “Large Text” option from the Accessibility screen and you will see the options on the right side of my screen.</a:t>
            </a:r>
          </a:p>
          <a:p>
            <a:r>
              <a:rPr lang="en-US" baseline="0" dirty="0" smtClean="0"/>
              <a:t>To change your font size, simply tough the title of the size you would like to see. </a:t>
            </a:r>
          </a:p>
          <a:p>
            <a:r>
              <a:rPr lang="en-US" baseline="0" dirty="0" smtClean="0"/>
              <a:t>Note that at the top of the right side of your screen you can see which menu you are looking at.</a:t>
            </a:r>
            <a:endParaRPr lang="en-US" dirty="0"/>
          </a:p>
        </p:txBody>
      </p:sp>
      <p:sp>
        <p:nvSpPr>
          <p:cNvPr id="4" name="Slide Number Placeholder 3"/>
          <p:cNvSpPr>
            <a:spLocks noGrp="1"/>
          </p:cNvSpPr>
          <p:nvPr>
            <p:ph type="sldNum" sz="quarter" idx="10"/>
          </p:nvPr>
        </p:nvSpPr>
        <p:spPr/>
        <p:txBody>
          <a:bodyPr/>
          <a:lstStyle/>
          <a:p>
            <a:fld id="{008502EB-8B55-418B-A20D-58C12B5EF038}" type="slidenum">
              <a:rPr lang="en-US" smtClean="0"/>
              <a:pPr/>
              <a:t>8</a:t>
            </a:fld>
            <a:endParaRPr lang="en-US"/>
          </a:p>
        </p:txBody>
      </p:sp>
    </p:spTree>
    <p:extLst>
      <p:ext uri="{BB962C8B-B14F-4D97-AF65-F5344CB8AC3E}">
        <p14:creationId xmlns:p14="http://schemas.microsoft.com/office/powerpoint/2010/main" xmlns="" val="12487942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a:t>
            </a:r>
            <a:r>
              <a:rPr lang="en-US" baseline="0" dirty="0" smtClean="0"/>
              <a:t> useful function found in Settings is managing your e-mail accounts.</a:t>
            </a:r>
          </a:p>
          <a:p>
            <a:r>
              <a:rPr lang="en-US" baseline="0" dirty="0" smtClean="0"/>
              <a:t>To do this, select the “Mail, Contacts, Calendars” option on the left hand side of your screen.</a:t>
            </a:r>
          </a:p>
          <a:p>
            <a:r>
              <a:rPr lang="en-US" baseline="0" dirty="0" smtClean="0"/>
              <a:t>You will see the “Add Account” option near the top of the Mail, Contacts, and Calendars menu.</a:t>
            </a:r>
          </a:p>
          <a:p>
            <a:r>
              <a:rPr lang="en-US" baseline="0" dirty="0" smtClean="0"/>
              <a:t>After you have selected that option, you will see the screen on the right.</a:t>
            </a:r>
          </a:p>
          <a:p>
            <a:r>
              <a:rPr lang="en-US" baseline="0" dirty="0" smtClean="0"/>
              <a:t>To add an account, you will select which e-mail server that you use, and enter your Name, E-mail address and password on the screen that pops up. </a:t>
            </a:r>
          </a:p>
          <a:p>
            <a:r>
              <a:rPr lang="en-US" baseline="0" dirty="0" smtClean="0"/>
              <a:t>After it verifies the information, you will be able to receive, send, and view you e-mail on your iPad.</a:t>
            </a:r>
          </a:p>
        </p:txBody>
      </p:sp>
      <p:sp>
        <p:nvSpPr>
          <p:cNvPr id="4" name="Slide Number Placeholder 3"/>
          <p:cNvSpPr>
            <a:spLocks noGrp="1"/>
          </p:cNvSpPr>
          <p:nvPr>
            <p:ph type="sldNum" sz="quarter" idx="10"/>
          </p:nvPr>
        </p:nvSpPr>
        <p:spPr/>
        <p:txBody>
          <a:bodyPr/>
          <a:lstStyle/>
          <a:p>
            <a:fld id="{008502EB-8B55-418B-A20D-58C12B5EF038}" type="slidenum">
              <a:rPr lang="en-US" smtClean="0"/>
              <a:pPr/>
              <a:t>9</a:t>
            </a:fld>
            <a:endParaRPr lang="en-US"/>
          </a:p>
        </p:txBody>
      </p:sp>
    </p:spTree>
    <p:extLst>
      <p:ext uri="{BB962C8B-B14F-4D97-AF65-F5344CB8AC3E}">
        <p14:creationId xmlns:p14="http://schemas.microsoft.com/office/powerpoint/2010/main" xmlns="" val="34544920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2" name="Picture 2" descr="\\DROBO-FS\QuickDrops\JB\PPTX NG\Droplets\LightingOverlay.png"/>
          <p:cNvPicPr>
            <a:picLocks noChangeAspect="1" noChangeArrowheads="1"/>
          </p:cNvPicPr>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xmlns="" val="0"/>
              </a:ext>
            </a:extLst>
          </a:blip>
          <a:srcRect/>
          <a:stretch>
            <a:fillRect/>
          </a:stretch>
        </p:blipFill>
        <p:spPr bwMode="auto">
          <a:xfrm>
            <a:off x="1" y="-1"/>
            <a:ext cx="9144002"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66" name="Group 65"/>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67"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68"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9"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0"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71"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2"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3"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4"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5"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6"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7"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8"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9"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0"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1"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2"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3"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4"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5"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6"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7"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8"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9"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0"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1"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2"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3"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4"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5"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96"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7"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8"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9"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0"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1"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2"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3"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4"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5"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6"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7"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08"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9"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0"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1"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2"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3"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4"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5"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6"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7"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8"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9"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0"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900238" y="1122363"/>
            <a:ext cx="6593681" cy="2387600"/>
          </a:xfrm>
        </p:spPr>
        <p:txBody>
          <a:bodyPr anchor="b">
            <a:normAutofit/>
          </a:bodyPr>
          <a:lstStyle>
            <a:lvl1pPr algn="l">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900238" y="3602038"/>
            <a:ext cx="6593681"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5801052" y="5410202"/>
            <a:ext cx="2057400" cy="365125"/>
          </a:xfrm>
        </p:spPr>
        <p:txBody>
          <a:bodyPr/>
          <a:lstStyle/>
          <a:p>
            <a:fld id="{48A87A34-81AB-432B-8DAE-1953F412C126}" type="datetimeFigureOut">
              <a:rPr lang="en-US" smtClean="0"/>
              <a:pPr/>
              <a:t>6/8/2014</a:t>
            </a:fld>
            <a:endParaRPr lang="en-US" dirty="0"/>
          </a:p>
        </p:txBody>
      </p:sp>
      <p:sp>
        <p:nvSpPr>
          <p:cNvPr id="5" name="Footer Placeholder 4"/>
          <p:cNvSpPr>
            <a:spLocks noGrp="1"/>
          </p:cNvSpPr>
          <p:nvPr>
            <p:ph type="ftr" sz="quarter" idx="11"/>
          </p:nvPr>
        </p:nvSpPr>
        <p:spPr>
          <a:xfrm>
            <a:off x="1900237" y="5410202"/>
            <a:ext cx="3843665" cy="365125"/>
          </a:xfrm>
        </p:spPr>
        <p:txBody>
          <a:bodyPr/>
          <a:lstStyle/>
          <a:p>
            <a:endParaRPr lang="en-US" dirty="0"/>
          </a:p>
        </p:txBody>
      </p:sp>
      <p:sp>
        <p:nvSpPr>
          <p:cNvPr id="6" name="Slide Number Placeholder 5"/>
          <p:cNvSpPr>
            <a:spLocks noGrp="1"/>
          </p:cNvSpPr>
          <p:nvPr>
            <p:ph type="sldNum" sz="quarter" idx="12"/>
          </p:nvPr>
        </p:nvSpPr>
        <p:spPr>
          <a:xfrm>
            <a:off x="7915603" y="5410200"/>
            <a:ext cx="578317"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4097573091"/>
      </p:ext>
    </p:extLst>
  </p:cSld>
  <p:clrMapOvr>
    <a:masterClrMapping/>
  </p:clrMapOvr>
  <mc:AlternateContent xmlns:mc="http://schemas.openxmlformats.org/markup-compatibility/2006">
    <mc:Choice xmlns:p14="http://schemas.microsoft.com/office/powerpoint/2010/main" xmlns="" Requires="p14">
      <p:transition spd="slow" p14:dur="2000">
        <p14:prism isContent="1"/>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58" y="4304665"/>
            <a:ext cx="7434266" cy="819355"/>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56058" y="606426"/>
            <a:ext cx="7434266" cy="3299778"/>
          </a:xfrm>
          <a:prstGeom prst="round2DiagRect">
            <a:avLst>
              <a:gd name="adj1" fmla="val 5101"/>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smtClean="0"/>
              <a:t>Click icon to add picture</a:t>
            </a:r>
            <a:endParaRPr lang="en-US" dirty="0"/>
          </a:p>
        </p:txBody>
      </p:sp>
      <p:sp>
        <p:nvSpPr>
          <p:cNvPr id="4" name="Text Placeholder 3"/>
          <p:cNvSpPr>
            <a:spLocks noGrp="1"/>
          </p:cNvSpPr>
          <p:nvPr>
            <p:ph type="body" sz="half" idx="2"/>
          </p:nvPr>
        </p:nvSpPr>
        <p:spPr>
          <a:xfrm>
            <a:off x="856024" y="5124020"/>
            <a:ext cx="7433144"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6/8/2014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1126573866"/>
      </p:ext>
    </p:extLst>
  </p:cSld>
  <p:clrMapOvr>
    <a:masterClrMapping/>
  </p:clrMapOvr>
  <mc:AlternateContent xmlns:mc="http://schemas.openxmlformats.org/markup-compatibility/2006">
    <mc:Choice xmlns:p14="http://schemas.microsoft.com/office/powerpoint/2010/main" xmlns="" Requires="p14">
      <p:transition spd="slow" p14:dur="2000">
        <p14:prism isContent="1"/>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93" y="609600"/>
            <a:ext cx="7429466" cy="3429000"/>
          </a:xfrm>
        </p:spPr>
        <p:txBody>
          <a:bodyPr anchor="ctr">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856058" y="4419600"/>
            <a:ext cx="7428344"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6/8/2014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2494436383"/>
      </p:ext>
    </p:extLst>
  </p:cSld>
  <p:clrMapOvr>
    <a:masterClrMapping/>
  </p:clrMapOvr>
  <mc:AlternateContent xmlns:mc="http://schemas.openxmlformats.org/markup-compatibility/2006">
    <mc:Choice xmlns:p14="http://schemas.microsoft.com/office/powerpoint/2010/main" xmlns="" Requires="p14">
      <p:transition spd="slow" p14:dur="2000">
        <p14:prism isContent="1"/>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748429"/>
          </a:xfrm>
        </p:spPr>
        <p:txBody>
          <a:bodyPr anchor="ctr">
            <a:normAutofit/>
          </a:bodyPr>
          <a:lstStyle>
            <a:lvl1pPr>
              <a:defRPr sz="36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290484" y="3365557"/>
            <a:ext cx="6564224"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856058" y="4309919"/>
            <a:ext cx="74295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6/8/2014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
        <p:nvSpPr>
          <p:cNvPr id="52" name="TextBox 51"/>
          <p:cNvSpPr txBox="1"/>
          <p:nvPr/>
        </p:nvSpPr>
        <p:spPr>
          <a:xfrm>
            <a:off x="696579" y="718458"/>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53" name="TextBox 52"/>
          <p:cNvSpPr txBox="1"/>
          <p:nvPr/>
        </p:nvSpPr>
        <p:spPr>
          <a:xfrm>
            <a:off x="7817473" y="276497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Tree>
    <p:extLst>
      <p:ext uri="{BB962C8B-B14F-4D97-AF65-F5344CB8AC3E}">
        <p14:creationId xmlns:p14="http://schemas.microsoft.com/office/powerpoint/2010/main" xmlns="" val="1361143427"/>
      </p:ext>
    </p:extLst>
  </p:cSld>
  <p:clrMapOvr>
    <a:masterClrMapping/>
  </p:clrMapOvr>
  <mc:AlternateContent xmlns:mc="http://schemas.openxmlformats.org/markup-compatibility/2006">
    <mc:Choice xmlns:p14="http://schemas.microsoft.com/office/powerpoint/2010/main" xmlns="" Requires="p14">
      <p:transition spd="slow" p14:dur="2000">
        <p14:prism isContent="1"/>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56058" y="2134042"/>
            <a:ext cx="7429501" cy="2511835"/>
          </a:xfrm>
        </p:spPr>
        <p:txBody>
          <a:bodyPr anchor="b">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856023" y="4657655"/>
            <a:ext cx="7428379"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6/8/2014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3869730920"/>
      </p:ext>
    </p:extLst>
  </p:cSld>
  <p:clrMapOvr>
    <a:masterClrMapping/>
  </p:clrMapOvr>
  <mc:AlternateContent xmlns:mc="http://schemas.openxmlformats.org/markup-compatibility/2006">
    <mc:Choice xmlns:p14="http://schemas.microsoft.com/office/powerpoint/2010/main" xmlns="" Requires="p14">
      <p:transition spd="slow" p14:dur="2000">
        <p14:prism isContent="1"/>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56060" y="609600"/>
            <a:ext cx="7429499" cy="190500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856058" y="2674463"/>
            <a:ext cx="2397674"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856059" y="3360263"/>
            <a:ext cx="2396432"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3386075" y="2677635"/>
            <a:ext cx="2388289"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3386075" y="3363435"/>
            <a:ext cx="238895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5889332" y="2674463"/>
            <a:ext cx="2396226"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5889332" y="3360263"/>
            <a:ext cx="2396226"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6/8/2014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188028411"/>
      </p:ext>
    </p:extLst>
  </p:cSld>
  <p:clrMapOvr>
    <a:masterClrMapping/>
  </p:clrMapOvr>
  <mc:AlternateContent xmlns:mc="http://schemas.openxmlformats.org/markup-compatibility/2006">
    <mc:Choice xmlns:p14="http://schemas.microsoft.com/office/powerpoint/2010/main" xmlns="" Requires="p14">
      <p:transition spd="slow" p14:dur="2000">
        <p14:prism isContent="1"/>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56059" y="609600"/>
            <a:ext cx="7429499" cy="19050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856060" y="4404596"/>
            <a:ext cx="239643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856060" y="2666998"/>
            <a:ext cx="239643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en-US" smtClean="0"/>
              <a:t>Click icon to add picture</a:t>
            </a:r>
            <a:endParaRPr lang="en-US" dirty="0"/>
          </a:p>
        </p:txBody>
      </p:sp>
      <p:sp>
        <p:nvSpPr>
          <p:cNvPr id="21" name="Text Placeholder 3"/>
          <p:cNvSpPr>
            <a:spLocks noGrp="1"/>
          </p:cNvSpPr>
          <p:nvPr>
            <p:ph type="body" sz="half" idx="18"/>
          </p:nvPr>
        </p:nvSpPr>
        <p:spPr>
          <a:xfrm>
            <a:off x="856060" y="4980859"/>
            <a:ext cx="239643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3366790" y="4404596"/>
            <a:ext cx="24003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3366790" y="2666998"/>
            <a:ext cx="2399205"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en-US" smtClean="0"/>
              <a:t>Click icon to add picture</a:t>
            </a:r>
            <a:endParaRPr lang="en-US" dirty="0"/>
          </a:p>
        </p:txBody>
      </p:sp>
      <p:sp>
        <p:nvSpPr>
          <p:cNvPr id="24" name="Text Placeholder 3"/>
          <p:cNvSpPr>
            <a:spLocks noGrp="1"/>
          </p:cNvSpPr>
          <p:nvPr>
            <p:ph type="body" sz="half" idx="19"/>
          </p:nvPr>
        </p:nvSpPr>
        <p:spPr>
          <a:xfrm>
            <a:off x="3365695" y="4980857"/>
            <a:ext cx="24003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5889426" y="4404595"/>
            <a:ext cx="2393056"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5889332" y="2666998"/>
            <a:ext cx="2396227"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en-US" smtClean="0"/>
              <a:t>Click icon to add picture</a:t>
            </a:r>
            <a:endParaRPr lang="en-US" dirty="0"/>
          </a:p>
        </p:txBody>
      </p:sp>
      <p:sp>
        <p:nvSpPr>
          <p:cNvPr id="27" name="Text Placeholder 3"/>
          <p:cNvSpPr>
            <a:spLocks noGrp="1"/>
          </p:cNvSpPr>
          <p:nvPr>
            <p:ph type="body" sz="half" idx="20"/>
          </p:nvPr>
        </p:nvSpPr>
        <p:spPr>
          <a:xfrm>
            <a:off x="5889332" y="4980855"/>
            <a:ext cx="2396226"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6/8/2014</a:t>
            </a:fld>
            <a:endParaRPr lang="en-US" dirty="0"/>
          </a:p>
        </p:txBody>
      </p:sp>
      <p:sp>
        <p:nvSpPr>
          <p:cNvPr id="4" name="Footer Placeholder 3"/>
          <p:cNvSpPr>
            <a:spLocks noGrp="1"/>
          </p:cNvSpPr>
          <p:nvPr>
            <p:ph type="ftr" sz="quarter" idx="11"/>
          </p:nvPr>
        </p:nvSpPr>
        <p:spPr/>
        <p:txBody>
          <a:bodyPr/>
          <a:lstStyle>
            <a:lvl1pPr>
              <a:defRPr cap="all" baseline="0"/>
            </a:lvl1p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751061764"/>
      </p:ext>
    </p:extLst>
  </p:cSld>
  <p:clrMapOvr>
    <a:masterClrMapping/>
  </p:clrMapOvr>
  <mc:AlternateContent xmlns:mc="http://schemas.openxmlformats.org/markup-compatibility/2006">
    <mc:Choice xmlns:p14="http://schemas.microsoft.com/office/powerpoint/2010/main" xmlns="" Requires="p14">
      <p:transition spd="slow" p14:dur="2000">
        <p14:prism isContent="1"/>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6/8/2014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2357352345"/>
      </p:ext>
    </p:extLst>
  </p:cSld>
  <p:clrMapOvr>
    <a:masterClrMapping/>
  </p:clrMapOvr>
  <mc:AlternateContent xmlns:mc="http://schemas.openxmlformats.org/markup-compatibility/2006">
    <mc:Choice xmlns:p14="http://schemas.microsoft.com/office/powerpoint/2010/main" xmlns="" Requires="p14">
      <p:transition spd="slow" p14:dur="2000">
        <p14:prism isContent="1"/>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1" y="609600"/>
            <a:ext cx="1503758"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56057" y="609600"/>
            <a:ext cx="5811443" cy="51816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6/8/2014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2677862120"/>
      </p:ext>
    </p:extLst>
  </p:cSld>
  <p:clrMapOvr>
    <a:masterClrMapping/>
  </p:clrMapOvr>
  <mc:AlternateContent xmlns:mc="http://schemas.openxmlformats.org/markup-compatibility/2006">
    <mc:Choice xmlns:p14="http://schemas.microsoft.com/office/powerpoint/2010/main" xmlns="" Requires="p14">
      <p:transition spd="slow" p14:dur="2000">
        <p14:prism isContent="1"/>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7" name="Title 1"/>
          <p:cNvSpPr>
            <a:spLocks noGrp="1"/>
          </p:cNvSpPr>
          <p:nvPr>
            <p:ph type="title"/>
          </p:nvPr>
        </p:nvSpPr>
        <p:spPr>
          <a:xfrm>
            <a:off x="856060" y="618518"/>
            <a:ext cx="7429499" cy="1478570"/>
          </a:xfrm>
        </p:spPr>
        <p:txBody>
          <a:bodyPr/>
          <a:lstStyle/>
          <a:p>
            <a:r>
              <a:rPr lang="en-US" smtClean="0"/>
              <a:t>Click to edit Master title style</a:t>
            </a:r>
            <a:endParaRPr lang="en-US" dirty="0"/>
          </a:p>
        </p:txBody>
      </p:sp>
      <p:sp>
        <p:nvSpPr>
          <p:cNvPr id="48" name="Content Placeholder 2"/>
          <p:cNvSpPr>
            <a:spLocks noGrp="1"/>
          </p:cNvSpPr>
          <p:nvPr>
            <p:ph idx="1"/>
          </p:nvPr>
        </p:nvSpPr>
        <p:spPr>
          <a:xfrm>
            <a:off x="856060" y="2249487"/>
            <a:ext cx="7429499"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9" name="Date Placeholder 3"/>
          <p:cNvSpPr>
            <a:spLocks noGrp="1"/>
          </p:cNvSpPr>
          <p:nvPr>
            <p:ph type="dt" sz="half" idx="10"/>
          </p:nvPr>
        </p:nvSpPr>
        <p:spPr>
          <a:xfrm>
            <a:off x="5592691" y="5883277"/>
            <a:ext cx="2057400" cy="365125"/>
          </a:xfrm>
        </p:spPr>
        <p:txBody>
          <a:bodyPr/>
          <a:lstStyle/>
          <a:p>
            <a:fld id="{48A87A34-81AB-432B-8DAE-1953F412C126}" type="datetimeFigureOut">
              <a:rPr lang="en-US" smtClean="0"/>
              <a:pPr/>
              <a:t>6/8/2014</a:t>
            </a:fld>
            <a:endParaRPr lang="en-US" dirty="0"/>
          </a:p>
        </p:txBody>
      </p:sp>
      <p:sp>
        <p:nvSpPr>
          <p:cNvPr id="50" name="Footer Placeholder 4"/>
          <p:cNvSpPr>
            <a:spLocks noGrp="1"/>
          </p:cNvSpPr>
          <p:nvPr>
            <p:ph type="ftr" sz="quarter" idx="11"/>
          </p:nvPr>
        </p:nvSpPr>
        <p:spPr>
          <a:xfrm>
            <a:off x="856059" y="5883276"/>
            <a:ext cx="4679482" cy="365125"/>
          </a:xfrm>
        </p:spPr>
        <p:txBody>
          <a:bodyPr/>
          <a:lstStyle/>
          <a:p>
            <a:endParaRPr lang="en-US" dirty="0"/>
          </a:p>
        </p:txBody>
      </p:sp>
      <p:sp>
        <p:nvSpPr>
          <p:cNvPr id="51" name="Slide Number Placeholder 5"/>
          <p:cNvSpPr>
            <a:spLocks noGrp="1"/>
          </p:cNvSpPr>
          <p:nvPr>
            <p:ph type="sldNum" sz="quarter" idx="12"/>
          </p:nvPr>
        </p:nvSpPr>
        <p:spPr>
          <a:xfrm>
            <a:off x="7707241" y="5883275"/>
            <a:ext cx="578317"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1979427342"/>
      </p:ext>
    </p:extLst>
  </p:cSld>
  <p:clrMapOvr>
    <a:masterClrMapping/>
  </p:clrMapOvr>
  <mc:AlternateContent xmlns:mc="http://schemas.openxmlformats.org/markup-compatibility/2006">
    <mc:Choice xmlns:p14="http://schemas.microsoft.com/office/powerpoint/2010/main" xmlns="" Requires="p14">
      <p:transition spd="slow" p14:dur="2000">
        <p14:prism isContent="1"/>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56058" y="1419227"/>
            <a:ext cx="7429500" cy="2852737"/>
          </a:xfrm>
        </p:spPr>
        <p:txBody>
          <a:bodyPr anchor="b">
            <a:normAutofit/>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856058" y="4424362"/>
            <a:ext cx="74295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6/8/2014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1051841756"/>
      </p:ext>
    </p:extLst>
  </p:cSld>
  <p:clrMapOvr>
    <a:masterClrMapping/>
  </p:clrMapOvr>
  <mc:AlternateContent xmlns:mc="http://schemas.openxmlformats.org/markup-compatibility/2006">
    <mc:Choice xmlns:p14="http://schemas.microsoft.com/office/powerpoint/2010/main" xmlns="" Requires="p14">
      <p:transition spd="slow" p14:dur="2000">
        <p14:prism isContent="1"/>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56058" y="2249486"/>
            <a:ext cx="3658792"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1" y="2249486"/>
            <a:ext cx="3656408"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pPr/>
              <a:t>6/8/2014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1662090643"/>
      </p:ext>
    </p:extLst>
  </p:cSld>
  <p:clrMapOvr>
    <a:masterClrMapping/>
  </p:clrMapOvr>
  <mc:AlternateContent xmlns:mc="http://schemas.openxmlformats.org/markup-compatibility/2006">
    <mc:Choice xmlns:p14="http://schemas.microsoft.com/office/powerpoint/2010/main" xmlns="" Requires="p14">
      <p:transition spd="slow" p14:dur="2000">
        <p14:prism isContent="1"/>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56058" y="619127"/>
            <a:ext cx="7429500" cy="1477961"/>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78902" y="2249486"/>
            <a:ext cx="3435949"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56058" y="3073398"/>
            <a:ext cx="3658793"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51992" y="2249485"/>
            <a:ext cx="3433565"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3073398"/>
            <a:ext cx="3656408"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pPr/>
              <a:t>6/8/2014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1143943626"/>
      </p:ext>
    </p:extLst>
  </p:cSld>
  <p:clrMapOvr>
    <a:masterClrMapping/>
  </p:clrMapOvr>
  <mc:AlternateContent xmlns:mc="http://schemas.openxmlformats.org/markup-compatibility/2006">
    <mc:Choice xmlns:p14="http://schemas.microsoft.com/office/powerpoint/2010/main" xmlns="" Requires="p14">
      <p:transition spd="slow" p14:dur="2000">
        <p14:prism isContent="1"/>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pPr/>
              <a:t>6/8/2014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2235171505"/>
      </p:ext>
    </p:extLst>
  </p:cSld>
  <p:clrMapOvr>
    <a:masterClrMapping/>
  </p:clrMapOvr>
  <mc:AlternateContent xmlns:mc="http://schemas.openxmlformats.org/markup-compatibility/2006">
    <mc:Choice xmlns:p14="http://schemas.microsoft.com/office/powerpoint/2010/main" xmlns="" Requires="p14">
      <p:transition spd="slow" p14:dur="2000">
        <p14:prism isContent="1"/>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pPr/>
              <a:t>6/8/2014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928540315"/>
      </p:ext>
    </p:extLst>
  </p:cSld>
  <p:clrMapOvr>
    <a:masterClrMapping/>
  </p:clrMapOvr>
  <mc:AlternateContent xmlns:mc="http://schemas.openxmlformats.org/markup-compatibility/2006">
    <mc:Choice xmlns:p14="http://schemas.microsoft.com/office/powerpoint/2010/main" xmlns="" Requires="p14">
      <p:transition spd="slow" p14:dur="2000">
        <p14:prism isContent="1"/>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029" y="609601"/>
            <a:ext cx="2892028" cy="1639884"/>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67150" y="592666"/>
            <a:ext cx="4418407" cy="5198534"/>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60029" y="2249486"/>
            <a:ext cx="2892028"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6/8/2014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2907761127"/>
      </p:ext>
    </p:extLst>
  </p:cSld>
  <p:clrMapOvr>
    <a:masterClrMapping/>
  </p:clrMapOvr>
  <mc:AlternateContent xmlns:mc="http://schemas.openxmlformats.org/markup-compatibility/2006">
    <mc:Choice xmlns:p14="http://schemas.microsoft.com/office/powerpoint/2010/main" xmlns="" Requires="p14">
      <p:transition spd="slow" p14:dur="2000">
        <p14:prism isContent="1"/>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61" y="609600"/>
            <a:ext cx="3753962" cy="163988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832866" y="609600"/>
            <a:ext cx="3452693" cy="5181602"/>
          </a:xfrm>
          <a:prstGeom prst="round2DiagRect">
            <a:avLst>
              <a:gd name="adj1" fmla="val 6074"/>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defRPr lang="en-US" sz="3200"/>
            </a:lvl1pPr>
          </a:lstStyle>
          <a:p>
            <a:pPr marL="0" lvl="0" indent="0">
              <a:buNone/>
            </a:pPr>
            <a:r>
              <a:rPr lang="en-US" smtClean="0"/>
              <a:t>Click icon to add picture</a:t>
            </a:r>
            <a:endParaRPr lang="en-US" dirty="0"/>
          </a:p>
        </p:txBody>
      </p:sp>
      <p:sp>
        <p:nvSpPr>
          <p:cNvPr id="4" name="Text Placeholder 3"/>
          <p:cNvSpPr>
            <a:spLocks noGrp="1"/>
          </p:cNvSpPr>
          <p:nvPr>
            <p:ph type="body" sz="half" idx="2"/>
          </p:nvPr>
        </p:nvSpPr>
        <p:spPr>
          <a:xfrm>
            <a:off x="856059" y="2249486"/>
            <a:ext cx="3753964"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6/8/2014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2892018332"/>
      </p:ext>
    </p:extLst>
  </p:cSld>
  <p:clrMapOvr>
    <a:masterClrMapping/>
  </p:clrMapOvr>
  <mc:AlternateContent xmlns:mc="http://schemas.openxmlformats.org/markup-compatibility/2006">
    <mc:Choice xmlns:p14="http://schemas.microsoft.com/office/powerpoint/2010/main" xmlns="" Requires="p14">
      <p:transition spd="slow" p14:dur="2000">
        <p14:prism isContent="1"/>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8" name="Group 7"/>
          <p:cNvGrpSpPr/>
          <p:nvPr/>
        </p:nvGrpSpPr>
        <p:grpSpPr>
          <a:xfrm>
            <a:off x="-14288" y="0"/>
            <a:ext cx="9041774" cy="6858001"/>
            <a:chOff x="-14288" y="0"/>
            <a:chExt cx="9041774"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8352798"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pic>
        <p:nvPicPr>
          <p:cNvPr id="7" name="Picture 2" descr="\\DROBO-FS\QuickDrops\JB\PPTX NG\Droplets\LightingOverlay.png"/>
          <p:cNvPicPr>
            <a:picLocks noChangeAspect="1" noChangeArrowheads="1"/>
          </p:cNvPicPr>
          <p:nvPr/>
        </p:nvPicPr>
        <p:blipFill>
          <a:blip r:embed="rId19">
            <a:alphaModFix amt="30000"/>
            <a:duotone>
              <a:prstClr val="black"/>
              <a:schemeClr val="tx2">
                <a:tint val="45000"/>
                <a:satMod val="400000"/>
              </a:schemeClr>
            </a:duotone>
            <a:extLst>
              <a:ext uri="{28A0092B-C50C-407E-A947-70E740481C1C}">
                <a14:useLocalDpi xmlns:a14="http://schemas.microsoft.com/office/drawing/2010/main" xmlns="" val="0"/>
              </a:ext>
            </a:extLst>
          </a:blip>
          <a:srcRect/>
          <a:stretch>
            <a:fillRect/>
          </a:stretch>
        </p:blipFill>
        <p:spPr bwMode="auto">
          <a:xfrm>
            <a:off x="1" y="-1"/>
            <a:ext cx="9144002" cy="685800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Placeholder 1"/>
          <p:cNvSpPr>
            <a:spLocks noGrp="1"/>
          </p:cNvSpPr>
          <p:nvPr>
            <p:ph type="title"/>
          </p:nvPr>
        </p:nvSpPr>
        <p:spPr>
          <a:xfrm>
            <a:off x="856060" y="618518"/>
            <a:ext cx="7429499"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856060" y="2249487"/>
            <a:ext cx="7429499" cy="354171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592691" y="5883277"/>
            <a:ext cx="20574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smtClean="0"/>
              <a:pPr/>
              <a:t>6/8/2014</a:t>
            </a:fld>
            <a:endParaRPr lang="en-US" dirty="0"/>
          </a:p>
        </p:txBody>
      </p:sp>
      <p:sp>
        <p:nvSpPr>
          <p:cNvPr id="5" name="Footer Placeholder 4"/>
          <p:cNvSpPr>
            <a:spLocks noGrp="1"/>
          </p:cNvSpPr>
          <p:nvPr>
            <p:ph type="ftr" sz="quarter" idx="3"/>
          </p:nvPr>
        </p:nvSpPr>
        <p:spPr>
          <a:xfrm>
            <a:off x="856059" y="5883276"/>
            <a:ext cx="4679482"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7707241" y="5883275"/>
            <a:ext cx="578317"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xmlns="" val="3575252319"/>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mc:AlternateContent xmlns:mc="http://schemas.openxmlformats.org/markup-compatibility/2006">
    <mc:Choice xmlns:p14="http://schemas.microsoft.com/office/powerpoint/2010/main" xmlns="" Requires="p14">
      <p:transition spd="slow" p14:dur="2000">
        <p14:prism isContent="1"/>
      </p:transition>
    </mc:Choice>
    <mc:Fallback>
      <p:transition spd="slow">
        <p:fade/>
      </p:transition>
    </mc:Fallback>
  </mc:AlternateContent>
  <p:txStyles>
    <p:titleStyle>
      <a:lvl1pPr algn="l" defTabSz="914400" rtl="0" eaLnBrk="1" latinLnBrk="0" hangingPunct="1">
        <a:lnSpc>
          <a:spcPct val="90000"/>
        </a:lnSpc>
        <a:spcBef>
          <a:spcPct val="0"/>
        </a:spcBef>
        <a:buNone/>
        <a:defRPr sz="3600" kern="1200" cap="all" baseline="0">
          <a:solidFill>
            <a:schemeClr val="tx1"/>
          </a:solidFill>
          <a:effectLst>
            <a:outerShdw blurRad="114300" dist="38100" dir="2700000" algn="tl">
              <a:srgbClr val="000000">
                <a:alpha val="26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effectLst>
            <a:outerShdw blurRad="127000" dist="38100" dir="2700000" algn="tl">
              <a:srgbClr val="000000">
                <a:alpha val="33000"/>
              </a:srgbClr>
            </a:outerShdw>
          </a:effectLst>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effectLst>
            <a:outerShdw blurRad="127000" dist="38100" dir="2700000" algn="tl">
              <a:srgbClr val="000000">
                <a:alpha val="33000"/>
              </a:srgbClr>
            </a:outerShdw>
          </a:effectLst>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effectLst>
            <a:outerShdw blurRad="127000" dist="38100" dir="2700000" algn="tl">
              <a:srgbClr val="000000">
                <a:alpha val="33000"/>
              </a:srgbClr>
            </a:outerShdw>
          </a:effectLst>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27000" dist="38100" dir="2700000" algn="tl">
              <a:srgbClr val="000000">
                <a:alpha val="33000"/>
              </a:srgbClr>
            </a:outerShdw>
          </a:effectLst>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27000" dist="38100" dir="2700000" algn="tl">
              <a:srgbClr val="000000">
                <a:alpha val="33000"/>
              </a:srgbClr>
            </a:outerShdw>
          </a:effectLst>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latin typeface="Times New Roman" panose="02020603050405020304" pitchFamily="18" charset="0"/>
                <a:cs typeface="Times New Roman" panose="02020603050405020304" pitchFamily="18" charset="0"/>
              </a:rPr>
              <a:t>iPad 101</a:t>
            </a:r>
            <a:endParaRPr lang="en-US"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r>
              <a:rPr lang="en-US" dirty="0" smtClean="0">
                <a:latin typeface="Times New Roman" panose="02020603050405020304" pitchFamily="18" charset="0"/>
                <a:cs typeface="Times New Roman" panose="02020603050405020304" pitchFamily="18" charset="0"/>
              </a:rPr>
              <a:t>Presented by:</a:t>
            </a:r>
          </a:p>
          <a:p>
            <a:r>
              <a:rPr lang="en-US" dirty="0" smtClean="0">
                <a:latin typeface="Times New Roman" panose="02020603050405020304" pitchFamily="18" charset="0"/>
                <a:cs typeface="Times New Roman" panose="02020603050405020304" pitchFamily="18" charset="0"/>
              </a:rPr>
              <a:t>AARP Mentor up 4-H Tech wizards</a:t>
            </a:r>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263315" y="6143625"/>
            <a:ext cx="1837821" cy="67151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809819" y="78437"/>
            <a:ext cx="1230604" cy="1230604"/>
          </a:xfrm>
          <a:prstGeom prst="rect">
            <a:avLst/>
          </a:prstGeom>
        </p:spPr>
      </p:pic>
    </p:spTree>
    <p:extLst>
      <p:ext uri="{BB962C8B-B14F-4D97-AF65-F5344CB8AC3E}">
        <p14:creationId xmlns:p14="http://schemas.microsoft.com/office/powerpoint/2010/main" xmlns="" val="3926072240"/>
      </p:ext>
    </p:extLst>
  </p:cSld>
  <p:clrMapOvr>
    <a:masterClrMapping/>
  </p:clrMapOvr>
  <mc:AlternateContent xmlns:mc="http://schemas.openxmlformats.org/markup-compatibility/2006">
    <mc:Choice xmlns:p14="http://schemas.microsoft.com/office/powerpoint/2010/main" xmlns=""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56060" y="447062"/>
            <a:ext cx="7429499" cy="1038832"/>
          </a:xfrm>
          <a:prstGeom prst="rect">
            <a:avLst/>
          </a:prstGeom>
        </p:spPr>
        <p:txBody>
          <a:bodyPr/>
          <a:lstStyle>
            <a:lvl1pPr algn="l" defTabSz="914400" rtl="0" eaLnBrk="1" latinLnBrk="0" hangingPunct="1">
              <a:lnSpc>
                <a:spcPct val="90000"/>
              </a:lnSpc>
              <a:spcBef>
                <a:spcPct val="0"/>
              </a:spcBef>
              <a:buNone/>
              <a:defRPr sz="3600" kern="1200" cap="all" baseline="0">
                <a:solidFill>
                  <a:schemeClr val="tx1"/>
                </a:solidFill>
                <a:effectLst>
                  <a:outerShdw blurRad="114300" dist="38100" dir="2700000" algn="tl">
                    <a:srgbClr val="000000">
                      <a:alpha val="26000"/>
                    </a:srgbClr>
                  </a:outerShdw>
                </a:effectLst>
                <a:latin typeface="+mj-lt"/>
                <a:ea typeface="+mj-ea"/>
                <a:cs typeface="+mj-cs"/>
              </a:defRPr>
            </a:lvl1pPr>
          </a:lstStyle>
          <a:p>
            <a:pPr algn="ctr"/>
            <a:r>
              <a:rPr lang="en-US" dirty="0" smtClean="0">
                <a:latin typeface="Times New Roman" panose="02020603050405020304" pitchFamily="18" charset="0"/>
                <a:cs typeface="Times New Roman" panose="02020603050405020304" pitchFamily="18" charset="0"/>
              </a:rPr>
              <a:t>Settings: Personalizing your iPad</a:t>
            </a:r>
            <a:endParaRPr lang="en-US"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57263" y="1643055"/>
            <a:ext cx="3556397" cy="474186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729162" y="1643056"/>
            <a:ext cx="3556397" cy="4741863"/>
          </a:xfrm>
          <a:prstGeom prst="rect">
            <a:avLst/>
          </a:prstGeom>
        </p:spPr>
      </p:pic>
      <p:cxnSp>
        <p:nvCxnSpPr>
          <p:cNvPr id="5" name="Straight Arrow Connector 4"/>
          <p:cNvCxnSpPr/>
          <p:nvPr/>
        </p:nvCxnSpPr>
        <p:spPr>
          <a:xfrm>
            <a:off x="153959" y="3271837"/>
            <a:ext cx="695553" cy="9526"/>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cxnSp>
        <p:nvCxnSpPr>
          <p:cNvPr id="6" name="Straight Arrow Connector 5"/>
          <p:cNvCxnSpPr/>
          <p:nvPr/>
        </p:nvCxnSpPr>
        <p:spPr>
          <a:xfrm flipH="1" flipV="1">
            <a:off x="2600324" y="3071813"/>
            <a:ext cx="6322" cy="942173"/>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cxnSp>
        <p:nvCxnSpPr>
          <p:cNvPr id="8" name="Straight Arrow Connector 7"/>
          <p:cNvCxnSpPr/>
          <p:nvPr/>
        </p:nvCxnSpPr>
        <p:spPr>
          <a:xfrm flipH="1" flipV="1">
            <a:off x="7131250" y="2561825"/>
            <a:ext cx="669724" cy="9926"/>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xmlns="" val="3941396859"/>
      </p:ext>
    </p:extLst>
  </p:cSld>
  <p:clrMapOvr>
    <a:masterClrMapping/>
  </p:clrMapOvr>
  <mc:AlternateContent xmlns:mc="http://schemas.openxmlformats.org/markup-compatibility/2006">
    <mc:Choice xmlns:p14="http://schemas.microsoft.com/office/powerpoint/2010/main" xmlns=""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56060" y="447062"/>
            <a:ext cx="7429499" cy="667363"/>
          </a:xfrm>
          <a:prstGeom prst="rect">
            <a:avLst/>
          </a:prstGeom>
        </p:spPr>
        <p:txBody>
          <a:bodyPr/>
          <a:lstStyle>
            <a:lvl1pPr algn="l" defTabSz="914400" rtl="0" eaLnBrk="1" latinLnBrk="0" hangingPunct="1">
              <a:lnSpc>
                <a:spcPct val="90000"/>
              </a:lnSpc>
              <a:spcBef>
                <a:spcPct val="0"/>
              </a:spcBef>
              <a:buNone/>
              <a:defRPr sz="3600" kern="1200" cap="all" baseline="0">
                <a:solidFill>
                  <a:schemeClr val="tx1"/>
                </a:solidFill>
                <a:effectLst>
                  <a:outerShdw blurRad="114300" dist="38100" dir="2700000" algn="tl">
                    <a:srgbClr val="000000">
                      <a:alpha val="26000"/>
                    </a:srgbClr>
                  </a:outerShdw>
                </a:effectLst>
                <a:latin typeface="+mj-lt"/>
                <a:ea typeface="+mj-ea"/>
                <a:cs typeface="+mj-cs"/>
              </a:defRPr>
            </a:lvl1pPr>
          </a:lstStyle>
          <a:p>
            <a:pPr algn="ctr"/>
            <a:r>
              <a:rPr lang="en-US" dirty="0" smtClean="0">
                <a:latin typeface="Times New Roman" panose="02020603050405020304" pitchFamily="18" charset="0"/>
                <a:cs typeface="Times New Roman" panose="02020603050405020304" pitchFamily="18" charset="0"/>
              </a:rPr>
              <a:t>The app store</a:t>
            </a:r>
            <a:endParaRPr lang="en-US"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82265" y="1114425"/>
            <a:ext cx="4061222" cy="5414962"/>
          </a:xfrm>
          <a:prstGeom prst="rect">
            <a:avLst/>
          </a:prstGeom>
        </p:spPr>
      </p:pic>
      <p:sp>
        <p:nvSpPr>
          <p:cNvPr id="6" name="TextBox 5"/>
          <p:cNvSpPr txBox="1"/>
          <p:nvPr/>
        </p:nvSpPr>
        <p:spPr>
          <a:xfrm>
            <a:off x="5343526" y="1190416"/>
            <a:ext cx="3243262" cy="5262979"/>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When you open the App Store, you will see this screen.  </a:t>
            </a:r>
          </a:p>
          <a:p>
            <a:endParaRPr lang="en-US" sz="2400" dirty="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Here you can search and download apps that interest you. There’s an app for almost everything.</a:t>
            </a:r>
          </a:p>
          <a:p>
            <a:endParaRPr lang="en-US" sz="2400" dirty="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Notice that there are several options at the top and bottom of the screen.</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220431120"/>
      </p:ext>
    </p:extLst>
  </p:cSld>
  <p:clrMapOvr>
    <a:masterClrMapping/>
  </p:clrMapOvr>
  <mc:AlternateContent xmlns:mc="http://schemas.openxmlformats.org/markup-compatibility/2006">
    <mc:Choice xmlns:p14="http://schemas.microsoft.com/office/powerpoint/2010/main" xmlns=""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56060" y="447062"/>
            <a:ext cx="7429499" cy="667363"/>
          </a:xfrm>
          <a:prstGeom prst="rect">
            <a:avLst/>
          </a:prstGeom>
        </p:spPr>
        <p:txBody>
          <a:bodyPr/>
          <a:lstStyle>
            <a:lvl1pPr algn="l" defTabSz="914400" rtl="0" eaLnBrk="1" latinLnBrk="0" hangingPunct="1">
              <a:lnSpc>
                <a:spcPct val="90000"/>
              </a:lnSpc>
              <a:spcBef>
                <a:spcPct val="0"/>
              </a:spcBef>
              <a:buNone/>
              <a:defRPr sz="3600" kern="1200" cap="all" baseline="0">
                <a:solidFill>
                  <a:schemeClr val="tx1"/>
                </a:solidFill>
                <a:effectLst>
                  <a:outerShdw blurRad="114300" dist="38100" dir="2700000" algn="tl">
                    <a:srgbClr val="000000">
                      <a:alpha val="26000"/>
                    </a:srgbClr>
                  </a:outerShdw>
                </a:effectLst>
                <a:latin typeface="+mj-lt"/>
                <a:ea typeface="+mj-ea"/>
                <a:cs typeface="+mj-cs"/>
              </a:defRPr>
            </a:lvl1pPr>
          </a:lstStyle>
          <a:p>
            <a:pPr algn="ctr"/>
            <a:r>
              <a:rPr lang="en-US" dirty="0" smtClean="0">
                <a:latin typeface="Times New Roman" panose="02020603050405020304" pitchFamily="18" charset="0"/>
                <a:cs typeface="Times New Roman" panose="02020603050405020304" pitchFamily="18" charset="0"/>
              </a:rPr>
              <a:t>The app store: Searching</a:t>
            </a:r>
            <a:endParaRPr lang="en-US"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56060" y="1114425"/>
            <a:ext cx="3857625" cy="51435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955380" y="1114425"/>
            <a:ext cx="3857625" cy="5143500"/>
          </a:xfrm>
          <a:prstGeom prst="rect">
            <a:avLst/>
          </a:prstGeom>
        </p:spPr>
      </p:pic>
      <p:cxnSp>
        <p:nvCxnSpPr>
          <p:cNvPr id="5" name="Straight Arrow Connector 4"/>
          <p:cNvCxnSpPr/>
          <p:nvPr/>
        </p:nvCxnSpPr>
        <p:spPr>
          <a:xfrm flipV="1">
            <a:off x="2784872" y="1295400"/>
            <a:ext cx="1107877" cy="4763"/>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cxnSp>
        <p:nvCxnSpPr>
          <p:cNvPr id="8" name="Straight Arrow Connector 7"/>
          <p:cNvCxnSpPr/>
          <p:nvPr/>
        </p:nvCxnSpPr>
        <p:spPr>
          <a:xfrm flipH="1" flipV="1">
            <a:off x="6273995" y="1933574"/>
            <a:ext cx="612576" cy="9524"/>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xmlns="" val="18288396"/>
      </p:ext>
    </p:extLst>
  </p:cSld>
  <p:clrMapOvr>
    <a:masterClrMapping/>
  </p:clrMapOvr>
  <mc:AlternateContent xmlns:mc="http://schemas.openxmlformats.org/markup-compatibility/2006">
    <mc:Choice xmlns:p14="http://schemas.microsoft.com/office/powerpoint/2010/main" xmlns=""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56060" y="447062"/>
            <a:ext cx="7429499" cy="667363"/>
          </a:xfrm>
          <a:prstGeom prst="rect">
            <a:avLst/>
          </a:prstGeom>
        </p:spPr>
        <p:txBody>
          <a:bodyPr/>
          <a:lstStyle>
            <a:lvl1pPr algn="l" defTabSz="914400" rtl="0" eaLnBrk="1" latinLnBrk="0" hangingPunct="1">
              <a:lnSpc>
                <a:spcPct val="90000"/>
              </a:lnSpc>
              <a:spcBef>
                <a:spcPct val="0"/>
              </a:spcBef>
              <a:buNone/>
              <a:defRPr sz="3600" kern="1200" cap="all" baseline="0">
                <a:solidFill>
                  <a:schemeClr val="tx1"/>
                </a:solidFill>
                <a:effectLst>
                  <a:outerShdw blurRad="114300" dist="38100" dir="2700000" algn="tl">
                    <a:srgbClr val="000000">
                      <a:alpha val="26000"/>
                    </a:srgbClr>
                  </a:outerShdw>
                </a:effectLst>
                <a:latin typeface="+mj-lt"/>
                <a:ea typeface="+mj-ea"/>
                <a:cs typeface="+mj-cs"/>
              </a:defRPr>
            </a:lvl1pPr>
          </a:lstStyle>
          <a:p>
            <a:pPr algn="ctr"/>
            <a:r>
              <a:rPr lang="en-US" dirty="0" smtClean="0">
                <a:latin typeface="Times New Roman" panose="02020603050405020304" pitchFamily="18" charset="0"/>
                <a:cs typeface="Times New Roman" panose="02020603050405020304" pitchFamily="18" charset="0"/>
              </a:rPr>
              <a:t>The app store: Downloading</a:t>
            </a:r>
            <a:endParaRPr lang="en-US"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84598" y="1114425"/>
            <a:ext cx="3921919" cy="522922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777979" y="1114424"/>
            <a:ext cx="3921919" cy="5229225"/>
          </a:xfrm>
          <a:prstGeom prst="rect">
            <a:avLst/>
          </a:prstGeom>
        </p:spPr>
      </p:pic>
      <p:cxnSp>
        <p:nvCxnSpPr>
          <p:cNvPr id="5" name="Straight Arrow Connector 4"/>
          <p:cNvCxnSpPr/>
          <p:nvPr/>
        </p:nvCxnSpPr>
        <p:spPr>
          <a:xfrm>
            <a:off x="856060" y="2171700"/>
            <a:ext cx="864989" cy="9525"/>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cxnSp>
        <p:nvCxnSpPr>
          <p:cNvPr id="7" name="Straight Arrow Connector 6"/>
          <p:cNvCxnSpPr/>
          <p:nvPr/>
        </p:nvCxnSpPr>
        <p:spPr>
          <a:xfrm>
            <a:off x="5266135" y="3109912"/>
            <a:ext cx="864989" cy="9525"/>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cxnSp>
        <p:nvCxnSpPr>
          <p:cNvPr id="8" name="Straight Arrow Connector 7"/>
          <p:cNvCxnSpPr/>
          <p:nvPr/>
        </p:nvCxnSpPr>
        <p:spPr>
          <a:xfrm flipH="1" flipV="1">
            <a:off x="7269358" y="3386137"/>
            <a:ext cx="1059062" cy="14288"/>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xmlns="" val="3856424295"/>
      </p:ext>
    </p:extLst>
  </p:cSld>
  <p:clrMapOvr>
    <a:masterClrMapping/>
  </p:clrMapOvr>
  <mc:AlternateContent xmlns:mc="http://schemas.openxmlformats.org/markup-compatibility/2006">
    <mc:Choice xmlns:p14="http://schemas.microsoft.com/office/powerpoint/2010/main" xmlns=""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56060" y="447062"/>
            <a:ext cx="7429499" cy="667363"/>
          </a:xfrm>
          <a:prstGeom prst="rect">
            <a:avLst/>
          </a:prstGeom>
        </p:spPr>
        <p:txBody>
          <a:bodyPr/>
          <a:lstStyle>
            <a:lvl1pPr algn="l" defTabSz="914400" rtl="0" eaLnBrk="1" latinLnBrk="0" hangingPunct="1">
              <a:lnSpc>
                <a:spcPct val="90000"/>
              </a:lnSpc>
              <a:spcBef>
                <a:spcPct val="0"/>
              </a:spcBef>
              <a:buNone/>
              <a:defRPr sz="3600" kern="1200" cap="all" baseline="0">
                <a:solidFill>
                  <a:schemeClr val="tx1"/>
                </a:solidFill>
                <a:effectLst>
                  <a:outerShdw blurRad="114300" dist="38100" dir="2700000" algn="tl">
                    <a:srgbClr val="000000">
                      <a:alpha val="26000"/>
                    </a:srgbClr>
                  </a:outerShdw>
                </a:effectLst>
                <a:latin typeface="+mj-lt"/>
                <a:ea typeface="+mj-ea"/>
                <a:cs typeface="+mj-cs"/>
              </a:defRPr>
            </a:lvl1pPr>
          </a:lstStyle>
          <a:p>
            <a:pPr algn="ctr"/>
            <a:r>
              <a:rPr lang="en-US" dirty="0" smtClean="0">
                <a:latin typeface="Times New Roman" panose="02020603050405020304" pitchFamily="18" charset="0"/>
                <a:cs typeface="Times New Roman" panose="02020603050405020304" pitchFamily="18" charset="0"/>
              </a:rPr>
              <a:t>The </a:t>
            </a:r>
            <a:r>
              <a:rPr lang="en-US" dirty="0" err="1" smtClean="0">
                <a:latin typeface="Times New Roman" panose="02020603050405020304" pitchFamily="18" charset="0"/>
                <a:cs typeface="Times New Roman" panose="02020603050405020304" pitchFamily="18" charset="0"/>
              </a:rPr>
              <a:t>ipad</a:t>
            </a:r>
            <a:r>
              <a:rPr lang="en-US" dirty="0" smtClean="0">
                <a:latin typeface="Times New Roman" panose="02020603050405020304" pitchFamily="18" charset="0"/>
                <a:cs typeface="Times New Roman" panose="02020603050405020304" pitchFamily="18" charset="0"/>
              </a:rPr>
              <a:t> calendar</a:t>
            </a:r>
            <a:endParaRPr lang="en-US"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71550" y="1114425"/>
            <a:ext cx="4086225" cy="5448300"/>
          </a:xfrm>
          <a:prstGeom prst="rect">
            <a:avLst/>
          </a:prstGeom>
        </p:spPr>
      </p:pic>
      <p:sp>
        <p:nvSpPr>
          <p:cNvPr id="4" name="TextBox 3"/>
          <p:cNvSpPr txBox="1"/>
          <p:nvPr/>
        </p:nvSpPr>
        <p:spPr>
          <a:xfrm>
            <a:off x="5343526" y="1190416"/>
            <a:ext cx="3243262" cy="452431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Your iPad has a calendar app that can help you keep track of birthdays, anniversaries, appointments, and meetings. </a:t>
            </a:r>
          </a:p>
          <a:p>
            <a:endParaRPr lang="en-US" sz="2400" dirty="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Adding events is simple.</a:t>
            </a:r>
          </a:p>
          <a:p>
            <a:endParaRPr lang="en-US" sz="2400" dirty="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You can even set reminders to alert you when the event is close.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10060245"/>
      </p:ext>
    </p:extLst>
  </p:cSld>
  <p:clrMapOvr>
    <a:masterClrMapping/>
  </p:clrMapOvr>
  <mc:AlternateContent xmlns:mc="http://schemas.openxmlformats.org/markup-compatibility/2006">
    <mc:Choice xmlns:p14="http://schemas.microsoft.com/office/powerpoint/2010/main" xmlns=""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56060" y="447062"/>
            <a:ext cx="7429499" cy="667363"/>
          </a:xfrm>
          <a:prstGeom prst="rect">
            <a:avLst/>
          </a:prstGeom>
        </p:spPr>
        <p:txBody>
          <a:bodyPr/>
          <a:lstStyle>
            <a:lvl1pPr algn="l" defTabSz="914400" rtl="0" eaLnBrk="1" latinLnBrk="0" hangingPunct="1">
              <a:lnSpc>
                <a:spcPct val="90000"/>
              </a:lnSpc>
              <a:spcBef>
                <a:spcPct val="0"/>
              </a:spcBef>
              <a:buNone/>
              <a:defRPr sz="3600" kern="1200" cap="all" baseline="0">
                <a:solidFill>
                  <a:schemeClr val="tx1"/>
                </a:solidFill>
                <a:effectLst>
                  <a:outerShdw blurRad="114300" dist="38100" dir="2700000" algn="tl">
                    <a:srgbClr val="000000">
                      <a:alpha val="26000"/>
                    </a:srgbClr>
                  </a:outerShdw>
                </a:effectLst>
                <a:latin typeface="+mj-lt"/>
                <a:ea typeface="+mj-ea"/>
                <a:cs typeface="+mj-cs"/>
              </a:defRPr>
            </a:lvl1pPr>
          </a:lstStyle>
          <a:p>
            <a:pPr algn="ctr"/>
            <a:r>
              <a:rPr lang="en-US" dirty="0" smtClean="0">
                <a:latin typeface="Times New Roman" panose="02020603050405020304" pitchFamily="18" charset="0"/>
                <a:cs typeface="Times New Roman" panose="02020603050405020304" pitchFamily="18" charset="0"/>
              </a:rPr>
              <a:t>Lost? </a:t>
            </a:r>
            <a:endParaRPr lang="en-US"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56060" y="1114425"/>
            <a:ext cx="3621881" cy="482917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756546" y="1114424"/>
            <a:ext cx="3621881" cy="4829175"/>
          </a:xfrm>
          <a:prstGeom prst="rect">
            <a:avLst/>
          </a:prstGeom>
        </p:spPr>
      </p:pic>
      <p:sp>
        <p:nvSpPr>
          <p:cNvPr id="5" name="TextBox 4"/>
          <p:cNvSpPr txBox="1"/>
          <p:nvPr/>
        </p:nvSpPr>
        <p:spPr>
          <a:xfrm>
            <a:off x="3586163" y="5943599"/>
            <a:ext cx="2143125"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Maps can help!</a:t>
            </a:r>
            <a:endParaRPr lang="en-US" sz="2400" dirty="0">
              <a:latin typeface="Times New Roman" panose="02020603050405020304" pitchFamily="18" charset="0"/>
              <a:cs typeface="Times New Roman" panose="02020603050405020304" pitchFamily="18" charset="0"/>
            </a:endParaRPr>
          </a:p>
        </p:txBody>
      </p:sp>
      <p:cxnSp>
        <p:nvCxnSpPr>
          <p:cNvPr id="6" name="Straight Arrow Connector 5"/>
          <p:cNvCxnSpPr/>
          <p:nvPr/>
        </p:nvCxnSpPr>
        <p:spPr>
          <a:xfrm flipH="1" flipV="1">
            <a:off x="7949802" y="1316682"/>
            <a:ext cx="857250" cy="57150"/>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xmlns="" val="3636526753"/>
      </p:ext>
    </p:extLst>
  </p:cSld>
  <p:clrMapOvr>
    <a:masterClrMapping/>
  </p:clrMapOvr>
  <mc:AlternateContent xmlns:mc="http://schemas.openxmlformats.org/markup-compatibility/2006">
    <mc:Choice xmlns:p14="http://schemas.microsoft.com/office/powerpoint/2010/main" xmlns=""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56060" y="447062"/>
            <a:ext cx="7429499" cy="667363"/>
          </a:xfrm>
          <a:prstGeom prst="rect">
            <a:avLst/>
          </a:prstGeom>
        </p:spPr>
        <p:txBody>
          <a:bodyPr/>
          <a:lstStyle>
            <a:lvl1pPr algn="l" defTabSz="914400" rtl="0" eaLnBrk="1" latinLnBrk="0" hangingPunct="1">
              <a:lnSpc>
                <a:spcPct val="90000"/>
              </a:lnSpc>
              <a:spcBef>
                <a:spcPct val="0"/>
              </a:spcBef>
              <a:buNone/>
              <a:defRPr sz="3600" kern="1200" cap="all" baseline="0">
                <a:solidFill>
                  <a:schemeClr val="tx1"/>
                </a:solidFill>
                <a:effectLst>
                  <a:outerShdw blurRad="114300" dist="38100" dir="2700000" algn="tl">
                    <a:srgbClr val="000000">
                      <a:alpha val="26000"/>
                    </a:srgbClr>
                  </a:outerShdw>
                </a:effectLst>
                <a:latin typeface="+mj-lt"/>
                <a:ea typeface="+mj-ea"/>
                <a:cs typeface="+mj-cs"/>
              </a:defRPr>
            </a:lvl1pPr>
          </a:lstStyle>
          <a:p>
            <a:pPr algn="ctr"/>
            <a:r>
              <a:rPr lang="en-US" dirty="0" smtClean="0">
                <a:latin typeface="Times New Roman" panose="02020603050405020304" pitchFamily="18" charset="0"/>
                <a:cs typeface="Times New Roman" panose="02020603050405020304" pitchFamily="18" charset="0"/>
              </a:rPr>
              <a:t>Get directions!</a:t>
            </a:r>
            <a:endParaRPr lang="en-US"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56061" y="1114425"/>
            <a:ext cx="3675460" cy="490061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986338" y="1114425"/>
            <a:ext cx="3675460" cy="4900613"/>
          </a:xfrm>
          <a:prstGeom prst="rect">
            <a:avLst/>
          </a:prstGeom>
        </p:spPr>
      </p:pic>
      <p:cxnSp>
        <p:nvCxnSpPr>
          <p:cNvPr id="5" name="Straight Arrow Connector 4"/>
          <p:cNvCxnSpPr/>
          <p:nvPr/>
        </p:nvCxnSpPr>
        <p:spPr>
          <a:xfrm flipH="1" flipV="1">
            <a:off x="3382568" y="2909889"/>
            <a:ext cx="717945" cy="47623"/>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cxnSp>
        <p:nvCxnSpPr>
          <p:cNvPr id="7" name="Straight Arrow Connector 6"/>
          <p:cNvCxnSpPr/>
          <p:nvPr/>
        </p:nvCxnSpPr>
        <p:spPr>
          <a:xfrm flipH="1" flipV="1">
            <a:off x="2456182" y="1565240"/>
            <a:ext cx="644206" cy="20673"/>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cxnSp>
        <p:nvCxnSpPr>
          <p:cNvPr id="9" name="Straight Arrow Connector 8"/>
          <p:cNvCxnSpPr/>
          <p:nvPr/>
        </p:nvCxnSpPr>
        <p:spPr>
          <a:xfrm flipH="1" flipV="1">
            <a:off x="5952789" y="2763513"/>
            <a:ext cx="33674" cy="1365575"/>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cxnSp>
        <p:nvCxnSpPr>
          <p:cNvPr id="11" name="Straight Arrow Connector 10"/>
          <p:cNvCxnSpPr/>
          <p:nvPr/>
        </p:nvCxnSpPr>
        <p:spPr>
          <a:xfrm flipH="1" flipV="1">
            <a:off x="8502853" y="1381578"/>
            <a:ext cx="326822" cy="975860"/>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xmlns="" val="976896924"/>
      </p:ext>
    </p:extLst>
  </p:cSld>
  <p:clrMapOvr>
    <a:masterClrMapping/>
  </p:clrMapOvr>
  <mc:AlternateContent xmlns:mc="http://schemas.openxmlformats.org/markup-compatibility/2006">
    <mc:Choice xmlns:p14="http://schemas.microsoft.com/office/powerpoint/2010/main" xmlns=""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56060" y="447062"/>
            <a:ext cx="7429499" cy="667363"/>
          </a:xfrm>
          <a:prstGeom prst="rect">
            <a:avLst/>
          </a:prstGeom>
        </p:spPr>
        <p:txBody>
          <a:bodyPr/>
          <a:lstStyle>
            <a:lvl1pPr algn="l" defTabSz="914400" rtl="0" eaLnBrk="1" latinLnBrk="0" hangingPunct="1">
              <a:lnSpc>
                <a:spcPct val="90000"/>
              </a:lnSpc>
              <a:spcBef>
                <a:spcPct val="0"/>
              </a:spcBef>
              <a:buNone/>
              <a:defRPr sz="3600" kern="1200" cap="all" baseline="0">
                <a:solidFill>
                  <a:schemeClr val="tx1"/>
                </a:solidFill>
                <a:effectLst>
                  <a:outerShdw blurRad="114300" dist="38100" dir="2700000" algn="tl">
                    <a:srgbClr val="000000">
                      <a:alpha val="26000"/>
                    </a:srgbClr>
                  </a:outerShdw>
                </a:effectLst>
                <a:latin typeface="+mj-lt"/>
                <a:ea typeface="+mj-ea"/>
                <a:cs typeface="+mj-cs"/>
              </a:defRPr>
            </a:lvl1pPr>
          </a:lstStyle>
          <a:p>
            <a:pPr algn="ctr"/>
            <a:r>
              <a:rPr lang="en-US" dirty="0" err="1" smtClean="0">
                <a:latin typeface="Times New Roman" panose="02020603050405020304" pitchFamily="18" charset="0"/>
                <a:cs typeface="Times New Roman" panose="02020603050405020304" pitchFamily="18" charset="0"/>
              </a:rPr>
              <a:t>Ipad</a:t>
            </a:r>
            <a:r>
              <a:rPr lang="en-US" dirty="0" smtClean="0">
                <a:latin typeface="Times New Roman" panose="02020603050405020304" pitchFamily="18" charset="0"/>
                <a:cs typeface="Times New Roman" panose="02020603050405020304" pitchFamily="18" charset="0"/>
              </a:rPr>
              <a:t> functions you need to know</a:t>
            </a:r>
            <a:endParaRPr lang="en-US"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57275" y="1514474"/>
            <a:ext cx="2614613" cy="348615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886200" y="2771774"/>
            <a:ext cx="2614614" cy="3486151"/>
          </a:xfrm>
          <a:prstGeom prst="rect">
            <a:avLst/>
          </a:prstGeom>
        </p:spPr>
      </p:pic>
      <p:sp>
        <p:nvSpPr>
          <p:cNvPr id="5" name="TextBox 4"/>
          <p:cNvSpPr txBox="1"/>
          <p:nvPr/>
        </p:nvSpPr>
        <p:spPr>
          <a:xfrm>
            <a:off x="6715126" y="1514474"/>
            <a:ext cx="1971674" cy="452431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If you cannot find an app or an icon on your iPad, there is a built in way to search for it!</a:t>
            </a:r>
          </a:p>
          <a:p>
            <a:endParaRPr lang="en-US" sz="2400" dirty="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Just swipe from left to right on your home screen! </a:t>
            </a:r>
            <a:endParaRPr lang="en-US" sz="2400" dirty="0">
              <a:latin typeface="Times New Roman" panose="02020603050405020304" pitchFamily="18" charset="0"/>
              <a:cs typeface="Times New Roman" panose="02020603050405020304" pitchFamily="18" charset="0"/>
            </a:endParaRPr>
          </a:p>
        </p:txBody>
      </p:sp>
      <p:cxnSp>
        <p:nvCxnSpPr>
          <p:cNvPr id="6" name="Straight Arrow Connector 5"/>
          <p:cNvCxnSpPr/>
          <p:nvPr/>
        </p:nvCxnSpPr>
        <p:spPr>
          <a:xfrm flipV="1">
            <a:off x="1254096" y="3386138"/>
            <a:ext cx="1489104" cy="14287"/>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cxnSp>
        <p:nvCxnSpPr>
          <p:cNvPr id="8" name="Straight Arrow Connector 7"/>
          <p:cNvCxnSpPr>
            <a:stCxn id="18" idx="1"/>
          </p:cNvCxnSpPr>
          <p:nvPr/>
        </p:nvCxnSpPr>
        <p:spPr>
          <a:xfrm flipH="1" flipV="1">
            <a:off x="2982518" y="1652589"/>
            <a:ext cx="1742558" cy="216548"/>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cxnSp>
        <p:nvCxnSpPr>
          <p:cNvPr id="10" name="Straight Arrow Connector 9"/>
          <p:cNvCxnSpPr/>
          <p:nvPr/>
        </p:nvCxnSpPr>
        <p:spPr>
          <a:xfrm>
            <a:off x="5172075" y="2099969"/>
            <a:ext cx="14288" cy="762290"/>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cxnSp>
        <p:nvCxnSpPr>
          <p:cNvPr id="13" name="Straight Arrow Connector 12"/>
          <p:cNvCxnSpPr/>
          <p:nvPr/>
        </p:nvCxnSpPr>
        <p:spPr>
          <a:xfrm flipH="1">
            <a:off x="4590850" y="3105154"/>
            <a:ext cx="1191026" cy="0"/>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sp>
        <p:nvSpPr>
          <p:cNvPr id="17" name="TextBox 16"/>
          <p:cNvSpPr txBox="1"/>
          <p:nvPr/>
        </p:nvSpPr>
        <p:spPr>
          <a:xfrm>
            <a:off x="1482704" y="3048003"/>
            <a:ext cx="1089046" cy="369332"/>
          </a:xfrm>
          <a:prstGeom prst="rect">
            <a:avLst/>
          </a:prstGeom>
          <a:noFill/>
        </p:spPr>
        <p:txBody>
          <a:bodyPr wrap="square" rtlCol="0">
            <a:spAutoFit/>
          </a:bodyPr>
          <a:lstStyle/>
          <a:p>
            <a:r>
              <a:rPr lang="en-US" dirty="0" smtClean="0">
                <a:solidFill>
                  <a:schemeClr val="accent2">
                    <a:lumMod val="60000"/>
                    <a:lumOff val="40000"/>
                  </a:schemeClr>
                </a:solidFill>
                <a:latin typeface="Times New Roman" panose="02020603050405020304" pitchFamily="18" charset="0"/>
                <a:cs typeface="Times New Roman" panose="02020603050405020304" pitchFamily="18" charset="0"/>
              </a:rPr>
              <a:t>1. Swipe!</a:t>
            </a:r>
            <a:endParaRPr lang="en-US" dirty="0">
              <a:solidFill>
                <a:schemeClr val="accent2">
                  <a:lumMod val="60000"/>
                  <a:lumOff val="40000"/>
                </a:schemeClr>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4725076" y="1638304"/>
            <a:ext cx="1504273"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2. Search!</a:t>
            </a:r>
            <a:endParaRPr lang="en-US" sz="2400"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4725076" y="3139258"/>
            <a:ext cx="1348187" cy="369332"/>
          </a:xfrm>
          <a:prstGeom prst="rect">
            <a:avLst/>
          </a:prstGeom>
          <a:noFill/>
        </p:spPr>
        <p:txBody>
          <a:bodyPr wrap="square" rtlCol="0">
            <a:spAutoFit/>
          </a:bodyPr>
          <a:lstStyle/>
          <a:p>
            <a:r>
              <a:rPr lang="en-US" b="1" dirty="0" smtClean="0">
                <a:solidFill>
                  <a:schemeClr val="accent2">
                    <a:lumMod val="75000"/>
                  </a:schemeClr>
                </a:solidFill>
                <a:latin typeface="Times New Roman" panose="02020603050405020304" pitchFamily="18" charset="0"/>
                <a:cs typeface="Times New Roman" panose="02020603050405020304" pitchFamily="18" charset="0"/>
              </a:rPr>
              <a:t>3. Locate!</a:t>
            </a:r>
            <a:endParaRPr lang="en-US" b="1" dirty="0">
              <a:solidFill>
                <a:schemeClr val="accent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689647846"/>
      </p:ext>
    </p:extLst>
  </p:cSld>
  <p:clrMapOvr>
    <a:masterClrMapping/>
  </p:clrMapOvr>
  <mc:AlternateContent xmlns:mc="http://schemas.openxmlformats.org/markup-compatibility/2006">
    <mc:Choice xmlns:p14="http://schemas.microsoft.com/office/powerpoint/2010/main" xmlns=""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56060" y="191035"/>
            <a:ext cx="7429499" cy="667363"/>
          </a:xfrm>
          <a:prstGeom prst="rect">
            <a:avLst/>
          </a:prstGeom>
        </p:spPr>
        <p:txBody>
          <a:bodyPr/>
          <a:lstStyle>
            <a:lvl1pPr algn="l" defTabSz="914400" rtl="0" eaLnBrk="1" latinLnBrk="0" hangingPunct="1">
              <a:lnSpc>
                <a:spcPct val="90000"/>
              </a:lnSpc>
              <a:spcBef>
                <a:spcPct val="0"/>
              </a:spcBef>
              <a:buNone/>
              <a:defRPr sz="3600" kern="1200" cap="all" baseline="0">
                <a:solidFill>
                  <a:schemeClr val="tx1"/>
                </a:solidFill>
                <a:effectLst>
                  <a:outerShdw blurRad="114300" dist="38100" dir="2700000" algn="tl">
                    <a:srgbClr val="000000">
                      <a:alpha val="26000"/>
                    </a:srgbClr>
                  </a:outerShdw>
                </a:effectLst>
                <a:latin typeface="+mj-lt"/>
                <a:ea typeface="+mj-ea"/>
                <a:cs typeface="+mj-cs"/>
              </a:defRPr>
            </a:lvl1pPr>
          </a:lstStyle>
          <a:p>
            <a:pPr algn="ctr"/>
            <a:r>
              <a:rPr lang="en-US" dirty="0" err="1" smtClean="0">
                <a:latin typeface="Times New Roman" panose="02020603050405020304" pitchFamily="18" charset="0"/>
                <a:cs typeface="Times New Roman" panose="02020603050405020304" pitchFamily="18" charset="0"/>
              </a:rPr>
              <a:t>Ipad</a:t>
            </a:r>
            <a:r>
              <a:rPr lang="en-US" dirty="0" smtClean="0">
                <a:latin typeface="Times New Roman" panose="02020603050405020304" pitchFamily="18" charset="0"/>
                <a:cs typeface="Times New Roman" panose="02020603050405020304" pitchFamily="18" charset="0"/>
              </a:rPr>
              <a:t> functions you need to know</a:t>
            </a:r>
            <a:endParaRPr lang="en-US"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56060" y="1213264"/>
            <a:ext cx="2250282" cy="300037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286124" y="1213264"/>
            <a:ext cx="3086099" cy="4114799"/>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6533920" y="1231047"/>
            <a:ext cx="2250282" cy="3000375"/>
          </a:xfrm>
          <a:prstGeom prst="rect">
            <a:avLst/>
          </a:prstGeom>
        </p:spPr>
      </p:pic>
      <p:sp>
        <p:nvSpPr>
          <p:cNvPr id="6" name="TextBox 5"/>
          <p:cNvSpPr txBox="1"/>
          <p:nvPr/>
        </p:nvSpPr>
        <p:spPr>
          <a:xfrm>
            <a:off x="913212" y="1514474"/>
            <a:ext cx="7830740" cy="830997"/>
          </a:xfrm>
          <a:prstGeom prst="rect">
            <a:avLst/>
          </a:prstGeom>
          <a:noFill/>
        </p:spPr>
        <p:txBody>
          <a:bodyPr wrap="square" rtlCol="0">
            <a:spAutoFit/>
          </a:bodyPr>
          <a:lstStyle/>
          <a:p>
            <a:pPr algn="ctr"/>
            <a:r>
              <a:rPr lang="en-US" sz="2400" b="1" dirty="0" smtClean="0">
                <a:solidFill>
                  <a:schemeClr val="tx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Low batteries?   Try closing your background apps to conserve battery power.</a:t>
            </a:r>
            <a:endParaRPr lang="en-US" sz="2400" b="1" dirty="0">
              <a:solidFill>
                <a:schemeClr val="tx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TextBox 6"/>
          <p:cNvSpPr txBox="1"/>
          <p:nvPr/>
        </p:nvSpPr>
        <p:spPr>
          <a:xfrm>
            <a:off x="903315" y="5335205"/>
            <a:ext cx="7851716" cy="1323439"/>
          </a:xfrm>
          <a:prstGeom prst="rect">
            <a:avLst/>
          </a:prstGeom>
          <a:noFill/>
        </p:spPr>
        <p:txBody>
          <a:bodyPr wrap="square" rtlCol="0">
            <a:spAutoFit/>
          </a:bodyPr>
          <a:lstStyle/>
          <a:p>
            <a:pPr algn="ctr"/>
            <a:r>
              <a:rPr lang="en-US" sz="2000" dirty="0" smtClean="0">
                <a:latin typeface="Times New Roman" panose="02020603050405020304" pitchFamily="18" charset="0"/>
                <a:cs typeface="Times New Roman" panose="02020603050405020304" pitchFamily="18" charset="0"/>
              </a:rPr>
              <a:t>Double clicking your home button will pull up a bar containing all of your open apps that are running in the background.</a:t>
            </a:r>
          </a:p>
          <a:p>
            <a:pPr algn="ctr"/>
            <a:r>
              <a:rPr lang="en-US" sz="2000" dirty="0" smtClean="0">
                <a:latin typeface="Times New Roman" panose="02020603050405020304" pitchFamily="18" charset="0"/>
                <a:cs typeface="Times New Roman" panose="02020603050405020304" pitchFamily="18" charset="0"/>
              </a:rPr>
              <a:t>Touch and hold one of the icons to make red circles appear on the left corner. Touch the red circles to close the apps until they are all gone!</a:t>
            </a:r>
            <a:endParaRPr lang="en-US" sz="2000" dirty="0">
              <a:latin typeface="Times New Roman" panose="02020603050405020304" pitchFamily="18" charset="0"/>
              <a:cs typeface="Times New Roman" panose="02020603050405020304" pitchFamily="18" charset="0"/>
            </a:endParaRPr>
          </a:p>
        </p:txBody>
      </p:sp>
      <p:cxnSp>
        <p:nvCxnSpPr>
          <p:cNvPr id="8" name="Straight Arrow Connector 7"/>
          <p:cNvCxnSpPr/>
          <p:nvPr/>
        </p:nvCxnSpPr>
        <p:spPr>
          <a:xfrm flipH="1" flipV="1">
            <a:off x="1982803" y="4276122"/>
            <a:ext cx="14287" cy="1042985"/>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cxnSp>
        <p:nvCxnSpPr>
          <p:cNvPr id="19" name="Straight Arrow Connector 18"/>
          <p:cNvCxnSpPr/>
          <p:nvPr/>
        </p:nvCxnSpPr>
        <p:spPr>
          <a:xfrm flipH="1">
            <a:off x="3375474" y="4008659"/>
            <a:ext cx="7922" cy="859220"/>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cxnSp>
        <p:nvCxnSpPr>
          <p:cNvPr id="21" name="Straight Arrow Connector 20"/>
          <p:cNvCxnSpPr/>
          <p:nvPr/>
        </p:nvCxnSpPr>
        <p:spPr>
          <a:xfrm flipH="1">
            <a:off x="3899348" y="4008661"/>
            <a:ext cx="7922" cy="859220"/>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cxnSp>
        <p:nvCxnSpPr>
          <p:cNvPr id="22" name="Straight Arrow Connector 21"/>
          <p:cNvCxnSpPr/>
          <p:nvPr/>
        </p:nvCxnSpPr>
        <p:spPr>
          <a:xfrm flipH="1">
            <a:off x="4430318" y="4008659"/>
            <a:ext cx="7922" cy="859220"/>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cxnSp>
        <p:nvCxnSpPr>
          <p:cNvPr id="23" name="Straight Arrow Connector 22"/>
          <p:cNvCxnSpPr/>
          <p:nvPr/>
        </p:nvCxnSpPr>
        <p:spPr>
          <a:xfrm flipH="1">
            <a:off x="4946270" y="4003515"/>
            <a:ext cx="7922" cy="859220"/>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cxnSp>
        <p:nvCxnSpPr>
          <p:cNvPr id="24" name="Straight Arrow Connector 23"/>
          <p:cNvCxnSpPr/>
          <p:nvPr/>
        </p:nvCxnSpPr>
        <p:spPr>
          <a:xfrm flipH="1">
            <a:off x="5471694" y="4021052"/>
            <a:ext cx="7922" cy="859220"/>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cxnSp>
        <p:nvCxnSpPr>
          <p:cNvPr id="25" name="Straight Arrow Connector 24"/>
          <p:cNvCxnSpPr/>
          <p:nvPr/>
        </p:nvCxnSpPr>
        <p:spPr>
          <a:xfrm flipH="1">
            <a:off x="5978950" y="4021052"/>
            <a:ext cx="7922" cy="859220"/>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xmlns="" val="822493009"/>
      </p:ext>
    </p:extLst>
  </p:cSld>
  <p:clrMapOvr>
    <a:masterClrMapping/>
  </p:clrMapOvr>
  <mc:AlternateContent xmlns:mc="http://schemas.openxmlformats.org/markup-compatibility/2006">
    <mc:Choice xmlns:p14="http://schemas.microsoft.com/office/powerpoint/2010/main" xmlns=""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56060" y="447062"/>
            <a:ext cx="7429499" cy="667363"/>
          </a:xfrm>
          <a:prstGeom prst="rect">
            <a:avLst/>
          </a:prstGeom>
        </p:spPr>
        <p:txBody>
          <a:bodyPr/>
          <a:lstStyle>
            <a:lvl1pPr algn="l" defTabSz="914400" rtl="0" eaLnBrk="1" latinLnBrk="0" hangingPunct="1">
              <a:lnSpc>
                <a:spcPct val="90000"/>
              </a:lnSpc>
              <a:spcBef>
                <a:spcPct val="0"/>
              </a:spcBef>
              <a:buNone/>
              <a:defRPr sz="3600" kern="1200" cap="all" baseline="0">
                <a:solidFill>
                  <a:schemeClr val="tx1"/>
                </a:solidFill>
                <a:effectLst>
                  <a:outerShdw blurRad="114300" dist="38100" dir="2700000" algn="tl">
                    <a:srgbClr val="000000">
                      <a:alpha val="26000"/>
                    </a:srgbClr>
                  </a:outerShdw>
                </a:effectLst>
                <a:latin typeface="+mj-lt"/>
                <a:ea typeface="+mj-ea"/>
                <a:cs typeface="+mj-cs"/>
              </a:defRPr>
            </a:lvl1pPr>
          </a:lstStyle>
          <a:p>
            <a:pPr algn="ctr"/>
            <a:r>
              <a:rPr lang="en-US" dirty="0" smtClean="0">
                <a:latin typeface="Times New Roman" panose="02020603050405020304" pitchFamily="18" charset="0"/>
                <a:cs typeface="Times New Roman" panose="02020603050405020304" pitchFamily="18" charset="0"/>
              </a:rPr>
              <a:t>Bonus Activity: </a:t>
            </a:r>
            <a:r>
              <a:rPr lang="en-US" dirty="0" err="1" smtClean="0">
                <a:latin typeface="Times New Roman" panose="02020603050405020304" pitchFamily="18" charset="0"/>
                <a:cs typeface="Times New Roman" panose="02020603050405020304" pitchFamily="18" charset="0"/>
              </a:rPr>
              <a:t>Facetime</a:t>
            </a:r>
            <a:endParaRPr lang="en-US"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56060" y="1114425"/>
            <a:ext cx="4000500" cy="5334000"/>
          </a:xfrm>
          <a:prstGeom prst="rect">
            <a:avLst/>
          </a:prstGeom>
        </p:spPr>
      </p:pic>
      <p:sp>
        <p:nvSpPr>
          <p:cNvPr id="4" name="TextBox 3"/>
          <p:cNvSpPr txBox="1"/>
          <p:nvPr/>
        </p:nvSpPr>
        <p:spPr>
          <a:xfrm>
            <a:off x="5314951" y="1114425"/>
            <a:ext cx="3128962" cy="5262979"/>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A fun iPad feature to use is an app called </a:t>
            </a:r>
            <a:r>
              <a:rPr lang="en-US" sz="2400" dirty="0" err="1" smtClean="0">
                <a:latin typeface="Times New Roman" panose="02020603050405020304" pitchFamily="18" charset="0"/>
                <a:cs typeface="Times New Roman" panose="02020603050405020304" pitchFamily="18" charset="0"/>
              </a:rPr>
              <a:t>FaceTime</a:t>
            </a:r>
            <a:r>
              <a:rPr lang="en-US" sz="2400" dirty="0" smtClean="0">
                <a:latin typeface="Times New Roman" panose="02020603050405020304" pitchFamily="18" charset="0"/>
                <a:cs typeface="Times New Roman" panose="02020603050405020304" pitchFamily="18" charset="0"/>
              </a:rPr>
              <a:t>.</a:t>
            </a:r>
          </a:p>
          <a:p>
            <a:endParaRPr lang="en-US" sz="2400" dirty="0">
              <a:latin typeface="Times New Roman" panose="02020603050405020304" pitchFamily="18" charset="0"/>
              <a:cs typeface="Times New Roman" panose="02020603050405020304" pitchFamily="18" charset="0"/>
            </a:endParaRPr>
          </a:p>
          <a:p>
            <a:r>
              <a:rPr lang="en-US" sz="2400" dirty="0" err="1" smtClean="0">
                <a:latin typeface="Times New Roman" panose="02020603050405020304" pitchFamily="18" charset="0"/>
                <a:cs typeface="Times New Roman" panose="02020603050405020304" pitchFamily="18" charset="0"/>
              </a:rPr>
              <a:t>FaceTime</a:t>
            </a:r>
            <a:r>
              <a:rPr lang="en-US" sz="2400" dirty="0" smtClean="0">
                <a:latin typeface="Times New Roman" panose="02020603050405020304" pitchFamily="18" charset="0"/>
                <a:cs typeface="Times New Roman" panose="02020603050405020304" pitchFamily="18" charset="0"/>
              </a:rPr>
              <a:t> allows you to make video calls via Wi-Fi to the people in your contacts list.</a:t>
            </a:r>
          </a:p>
          <a:p>
            <a:endParaRPr lang="en-US" sz="2400" dirty="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You will need to sign-in using your Apple ID and password on the right side of the screen first.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681550615"/>
      </p:ext>
    </p:extLst>
  </p:cSld>
  <p:clrMapOvr>
    <a:masterClrMapping/>
  </p:clrMapOvr>
  <mc:AlternateContent xmlns:mc="http://schemas.openxmlformats.org/markup-compatibility/2006">
    <mc:Choice xmlns:p14="http://schemas.microsoft.com/office/powerpoint/2010/main" xmlns=""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0897" y="609600"/>
            <a:ext cx="3753962" cy="1639886"/>
          </a:xfrm>
        </p:spPr>
        <p:txBody>
          <a:bodyPr>
            <a:normAutofit/>
          </a:bodyPr>
          <a:lstStyle/>
          <a:p>
            <a:pPr algn="ctr"/>
            <a:r>
              <a:rPr lang="en-US" sz="2800" dirty="0" smtClean="0">
                <a:latin typeface="Times New Roman" panose="02020603050405020304" pitchFamily="18" charset="0"/>
                <a:cs typeface="Times New Roman" panose="02020603050405020304" pitchFamily="18" charset="0"/>
              </a:rPr>
              <a:t>AARP Mentor Up   4-H Tech wizards</a:t>
            </a:r>
            <a:br>
              <a:rPr lang="en-US" sz="2800" dirty="0" smtClean="0">
                <a:latin typeface="Times New Roman" panose="02020603050405020304" pitchFamily="18" charset="0"/>
                <a:cs typeface="Times New Roman" panose="02020603050405020304" pitchFamily="18" charset="0"/>
              </a:rPr>
            </a:br>
            <a:r>
              <a:rPr lang="en-US" sz="2800" dirty="0" smtClean="0">
                <a:latin typeface="Times New Roman" panose="02020603050405020304" pitchFamily="18" charset="0"/>
                <a:cs typeface="Times New Roman" panose="02020603050405020304" pitchFamily="18" charset="0"/>
              </a:rPr>
              <a:t>-Purpose-</a:t>
            </a:r>
            <a:endParaRPr lang="en-US" sz="2800" dirty="0">
              <a:latin typeface="Times New Roman" panose="02020603050405020304" pitchFamily="18" charset="0"/>
              <a:cs typeface="Times New Roman" panose="02020603050405020304" pitchFamily="18" charset="0"/>
            </a:endParaRPr>
          </a:p>
        </p:txBody>
      </p:sp>
      <p:sp>
        <p:nvSpPr>
          <p:cNvPr id="4" name="Text Placeholder 3"/>
          <p:cNvSpPr>
            <a:spLocks noGrp="1"/>
          </p:cNvSpPr>
          <p:nvPr>
            <p:ph type="body" sz="half" idx="2"/>
          </p:nvPr>
        </p:nvSpPr>
        <p:spPr>
          <a:xfrm>
            <a:off x="842960" y="2249486"/>
            <a:ext cx="3438439" cy="3994152"/>
          </a:xfrm>
        </p:spPr>
        <p:txBody>
          <a:bodyPr>
            <a:normAutofit fontScale="92500" lnSpcReduction="20000"/>
          </a:bodyPr>
          <a:lstStyle/>
          <a:p>
            <a:r>
              <a:rPr lang="en-US" sz="2000" b="1" i="1" dirty="0" smtClean="0">
                <a:latin typeface="Times New Roman" panose="02020603050405020304" pitchFamily="18" charset="0"/>
                <a:cs typeface="Times New Roman" panose="02020603050405020304" pitchFamily="18" charset="0"/>
              </a:rPr>
              <a:t>Bringing youth and adults together.</a:t>
            </a:r>
          </a:p>
          <a:p>
            <a:r>
              <a:rPr lang="en-US" sz="2000" dirty="0" smtClean="0">
                <a:latin typeface="Times New Roman" panose="02020603050405020304" pitchFamily="18" charset="0"/>
                <a:cs typeface="Times New Roman" panose="02020603050405020304" pitchFamily="18" charset="0"/>
              </a:rPr>
              <a:t>We live in a world full of technology that is always changing and growing. This has made it hard for older adults to keep up. Youth today have grown up with technology and are skilled at using it. We are giving these youth the opportunity to share what they know with older adults. </a:t>
            </a:r>
            <a:endParaRPr lang="en-US" sz="2000" dirty="0">
              <a:latin typeface="Times New Roman" panose="02020603050405020304" pitchFamily="18" charset="0"/>
              <a:cs typeface="Times New Roman" panose="02020603050405020304" pitchFamily="18" charset="0"/>
            </a:endParaRPr>
          </a:p>
        </p:txBody>
      </p:sp>
      <p:pic>
        <p:nvPicPr>
          <p:cNvPr id="8" name="Picture Placeholder 7"/>
          <p:cNvPicPr>
            <a:picLocks noGrp="1" noChangeAspect="1"/>
          </p:cNvPicPr>
          <p:nvPr>
            <p:ph type="pic" idx="1"/>
          </p:nvPr>
        </p:nvPicPr>
        <p:blipFill rotWithShape="1">
          <a:blip r:embed="rId3">
            <a:extLst>
              <a:ext uri="{28A0092B-C50C-407E-A947-70E740481C1C}">
                <a14:useLocalDpi xmlns:a14="http://schemas.microsoft.com/office/drawing/2010/main" xmlns="" val="0"/>
              </a:ext>
            </a:extLst>
          </a:blip>
          <a:srcRect l="12999" r="13376"/>
          <a:stretch/>
        </p:blipFill>
        <p:spPr>
          <a:xfrm rot="10800000">
            <a:off x="4381415" y="1043772"/>
            <a:ext cx="4394457" cy="4476752"/>
          </a:xfrm>
        </p:spPr>
      </p:pic>
      <p:sp>
        <p:nvSpPr>
          <p:cNvPr id="9" name="Text Placeholder 3"/>
          <p:cNvSpPr txBox="1">
            <a:spLocks/>
          </p:cNvSpPr>
          <p:nvPr/>
        </p:nvSpPr>
        <p:spPr>
          <a:xfrm>
            <a:off x="4324858" y="5520524"/>
            <a:ext cx="4319079" cy="1008864"/>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SzPct val="125000"/>
              <a:buFont typeface="Arial" panose="020B0604020202020204" pitchFamily="34" charset="0"/>
              <a:buNone/>
              <a:defRPr sz="1600" kern="1200">
                <a:solidFill>
                  <a:schemeClr val="tx1"/>
                </a:solidFill>
                <a:effectLst>
                  <a:outerShdw blurRad="127000" dist="38100" dir="2700000" algn="tl">
                    <a:srgbClr val="000000">
                      <a:alpha val="33000"/>
                    </a:srgbClr>
                  </a:outerShdw>
                </a:effectLst>
                <a:latin typeface="+mn-lt"/>
                <a:ea typeface="+mn-ea"/>
                <a:cs typeface="+mn-cs"/>
              </a:defRPr>
            </a:lvl1pPr>
            <a:lvl2pPr marL="457200" indent="0" algn="l" defTabSz="914400" rtl="0" eaLnBrk="1" latinLnBrk="0" hangingPunct="1">
              <a:lnSpc>
                <a:spcPct val="120000"/>
              </a:lnSpc>
              <a:spcBef>
                <a:spcPts val="500"/>
              </a:spcBef>
              <a:buSzPct val="125000"/>
              <a:buFont typeface="Arial" panose="020B0604020202020204" pitchFamily="34" charset="0"/>
              <a:buNone/>
              <a:defRPr sz="1400" kern="1200">
                <a:solidFill>
                  <a:schemeClr val="tx1"/>
                </a:solidFill>
                <a:effectLst>
                  <a:outerShdw blurRad="127000" dist="38100" dir="2700000" algn="tl">
                    <a:srgbClr val="000000">
                      <a:alpha val="33000"/>
                    </a:srgbClr>
                  </a:outerShdw>
                </a:effectLst>
                <a:latin typeface="+mn-lt"/>
                <a:ea typeface="+mn-ea"/>
                <a:cs typeface="+mn-cs"/>
              </a:defRPr>
            </a:lvl2pPr>
            <a:lvl3pPr marL="914400" indent="0" algn="l" defTabSz="914400" rtl="0" eaLnBrk="1" latinLnBrk="0" hangingPunct="1">
              <a:lnSpc>
                <a:spcPct val="120000"/>
              </a:lnSpc>
              <a:spcBef>
                <a:spcPts val="500"/>
              </a:spcBef>
              <a:buSzPct val="125000"/>
              <a:buFont typeface="Arial" panose="020B0604020202020204" pitchFamily="34" charset="0"/>
              <a:buNone/>
              <a:defRPr sz="1200" kern="1200">
                <a:solidFill>
                  <a:schemeClr val="tx1"/>
                </a:solidFill>
                <a:effectLst>
                  <a:outerShdw blurRad="127000" dist="38100" dir="2700000" algn="tl">
                    <a:srgbClr val="000000">
                      <a:alpha val="33000"/>
                    </a:srgbClr>
                  </a:outerShdw>
                </a:effectLst>
                <a:latin typeface="+mn-lt"/>
                <a:ea typeface="+mn-ea"/>
                <a:cs typeface="+mn-cs"/>
              </a:defRPr>
            </a:lvl3pPr>
            <a:lvl4pPr marL="1371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effectLst>
                  <a:outerShdw blurRad="127000" dist="38100" dir="2700000" algn="tl">
                    <a:srgbClr val="000000">
                      <a:alpha val="33000"/>
                    </a:srgbClr>
                  </a:outerShdw>
                </a:effectLst>
                <a:latin typeface="+mn-lt"/>
                <a:ea typeface="+mn-ea"/>
                <a:cs typeface="+mn-cs"/>
              </a:defRPr>
            </a:lvl4pPr>
            <a:lvl5pPr marL="18288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effectLst>
                  <a:outerShdw blurRad="127000" dist="38100" dir="2700000" algn="tl">
                    <a:srgbClr val="000000">
                      <a:alpha val="33000"/>
                    </a:srgbClr>
                  </a:outerShdw>
                </a:effectLst>
                <a:latin typeface="+mn-lt"/>
                <a:ea typeface="+mn-ea"/>
                <a:cs typeface="+mn-cs"/>
              </a:defRPr>
            </a:lvl5pPr>
            <a:lvl6pPr marL="22860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120000"/>
              </a:lnSpc>
              <a:spcBef>
                <a:spcPts val="500"/>
              </a:spcBef>
              <a:buSzPct val="125000"/>
              <a:buFont typeface="Arial" panose="020B0604020202020204" pitchFamily="34" charset="0"/>
              <a:buNone/>
              <a:defRPr sz="1000" kern="1200">
                <a:solidFill>
                  <a:schemeClr val="tx1"/>
                </a:solidFill>
                <a:latin typeface="+mn-lt"/>
                <a:ea typeface="+mn-ea"/>
                <a:cs typeface="+mn-cs"/>
              </a:defRPr>
            </a:lvl9pPr>
          </a:lstStyle>
          <a:p>
            <a:pPr algn="ctr"/>
            <a:r>
              <a:rPr lang="en-US" sz="1700" dirty="0" smtClean="0">
                <a:latin typeface="Times New Roman" panose="02020603050405020304" pitchFamily="18" charset="0"/>
                <a:cs typeface="Times New Roman" panose="02020603050405020304" pitchFamily="18" charset="0"/>
              </a:rPr>
              <a:t>From left to right: Mrs. Anne, Jacob, Payton, </a:t>
            </a:r>
            <a:r>
              <a:rPr lang="en-US" sz="1700" dirty="0" err="1" smtClean="0">
                <a:latin typeface="Times New Roman" panose="02020603050405020304" pitchFamily="18" charset="0"/>
                <a:cs typeface="Times New Roman" panose="02020603050405020304" pitchFamily="18" charset="0"/>
              </a:rPr>
              <a:t>Kasi</a:t>
            </a:r>
            <a:r>
              <a:rPr lang="en-US" sz="1700" dirty="0" smtClean="0">
                <a:latin typeface="Times New Roman" panose="02020603050405020304" pitchFamily="18" charset="0"/>
                <a:cs typeface="Times New Roman" panose="02020603050405020304" pitchFamily="18" charset="0"/>
              </a:rPr>
              <a:t>, Jessica, Alexis, and Mr. Bill at the Wesleyan Assisted Living Home in Georgetown, TX</a:t>
            </a:r>
          </a:p>
        </p:txBody>
      </p:sp>
    </p:spTree>
    <p:extLst>
      <p:ext uri="{BB962C8B-B14F-4D97-AF65-F5344CB8AC3E}">
        <p14:creationId xmlns:p14="http://schemas.microsoft.com/office/powerpoint/2010/main" xmlns="" val="1903831237"/>
      </p:ext>
    </p:extLst>
  </p:cSld>
  <p:clrMapOvr>
    <a:masterClrMapping/>
  </p:clrMapOvr>
  <mc:AlternateContent xmlns:mc="http://schemas.openxmlformats.org/markup-compatibility/2006">
    <mc:Choice xmlns:p14="http://schemas.microsoft.com/office/powerpoint/2010/main" xmlns=""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latin typeface="Times New Roman" panose="02020603050405020304" pitchFamily="18" charset="0"/>
                <a:cs typeface="Times New Roman" panose="02020603050405020304" pitchFamily="18" charset="0"/>
              </a:rPr>
              <a:t>Thank you!</a:t>
            </a:r>
            <a:endParaRPr lang="en-US" dirty="0">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normAutofit/>
          </a:bodyPr>
          <a:lstStyle/>
          <a:p>
            <a:r>
              <a:rPr lang="en-US" sz="2400" dirty="0" smtClean="0">
                <a:latin typeface="Times New Roman" panose="02020603050405020304" pitchFamily="18" charset="0"/>
                <a:cs typeface="Times New Roman" panose="02020603050405020304" pitchFamily="18" charset="0"/>
              </a:rPr>
              <a:t>Questions?</a:t>
            </a:r>
            <a:endParaRPr lang="en-US" sz="24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202602" y="5629276"/>
            <a:ext cx="1837821" cy="67151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809819" y="78437"/>
            <a:ext cx="1230604" cy="1230604"/>
          </a:xfrm>
          <a:prstGeom prst="rect">
            <a:avLst/>
          </a:prstGeom>
        </p:spPr>
      </p:pic>
      <p:sp>
        <p:nvSpPr>
          <p:cNvPr id="6" name="TextBox 5"/>
          <p:cNvSpPr txBox="1"/>
          <p:nvPr/>
        </p:nvSpPr>
        <p:spPr>
          <a:xfrm>
            <a:off x="0" y="6415088"/>
            <a:ext cx="9144000" cy="677108"/>
          </a:xfrm>
          <a:prstGeom prst="rect">
            <a:avLst/>
          </a:prstGeom>
          <a:noFill/>
        </p:spPr>
        <p:txBody>
          <a:bodyPr wrap="square" rtlCol="0">
            <a:spAutoFit/>
          </a:bodyPr>
          <a:lstStyle/>
          <a:p>
            <a:r>
              <a:rPr lang="en-US" sz="1000" dirty="0">
                <a:latin typeface="Times New Roman" panose="02020603050405020304" pitchFamily="18" charset="0"/>
                <a:cs typeface="Times New Roman" panose="02020603050405020304" pitchFamily="18" charset="0"/>
              </a:rPr>
              <a:t>Educational programs of the Texas A&amp;M </a:t>
            </a:r>
            <a:r>
              <a:rPr lang="en-US" sz="1000" dirty="0" err="1">
                <a:latin typeface="Times New Roman" panose="02020603050405020304" pitchFamily="18" charset="0"/>
                <a:cs typeface="Times New Roman" panose="02020603050405020304" pitchFamily="18" charset="0"/>
              </a:rPr>
              <a:t>AgriLife</a:t>
            </a:r>
            <a:r>
              <a:rPr lang="en-US" sz="1000" dirty="0">
                <a:latin typeface="Times New Roman" panose="02020603050405020304" pitchFamily="18" charset="0"/>
                <a:cs typeface="Times New Roman" panose="02020603050405020304" pitchFamily="18" charset="0"/>
              </a:rPr>
              <a:t> Extension Service are open to all people without regard to race, color, religion, sex,  national origin, age, disability, genetic information or veteran status. The Texas A&amp;M University System, U.S. Department of Agriculture, and the County Commissioners Courts of Texas Cooperating</a:t>
            </a:r>
          </a:p>
          <a:p>
            <a:endParaRPr lang="en-US" dirty="0"/>
          </a:p>
        </p:txBody>
      </p:sp>
    </p:spTree>
    <p:extLst>
      <p:ext uri="{BB962C8B-B14F-4D97-AF65-F5344CB8AC3E}">
        <p14:creationId xmlns:p14="http://schemas.microsoft.com/office/powerpoint/2010/main" xmlns="" val="2821449955"/>
      </p:ext>
    </p:extLst>
  </p:cSld>
  <p:clrMapOvr>
    <a:masterClrMapping/>
  </p:clrMapOvr>
  <mc:AlternateContent xmlns:mc="http://schemas.openxmlformats.org/markup-compatibility/2006">
    <mc:Choice xmlns:p14="http://schemas.microsoft.com/office/powerpoint/2010/main" xmlns=""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Objectives</a:t>
            </a:r>
            <a:endParaRPr lang="en-US" dirty="0">
              <a:latin typeface="Times New Roman" panose="02020603050405020304" pitchFamily="18" charset="0"/>
              <a:cs typeface="Times New Roman" panose="02020603050405020304" pitchFamily="18" charset="0"/>
            </a:endParaRPr>
          </a:p>
        </p:txBody>
      </p:sp>
      <p:pic>
        <p:nvPicPr>
          <p:cNvPr id="8" name="Content Placeholder 7"/>
          <p:cNvPicPr>
            <a:picLocks noGrp="1" noChangeAspect="1"/>
          </p:cNvPicPr>
          <p:nvPr>
            <p:ph sz="half" idx="1"/>
          </p:nvPr>
        </p:nvPicPr>
        <p:blipFill rotWithShape="1">
          <a:blip r:embed="rId3">
            <a:extLst>
              <a:ext uri="{28A0092B-C50C-407E-A947-70E740481C1C}">
                <a14:useLocalDpi xmlns:a14="http://schemas.microsoft.com/office/drawing/2010/main" xmlns="" val="0"/>
              </a:ext>
            </a:extLst>
          </a:blip>
          <a:srcRect r="38216"/>
          <a:stretch/>
        </p:blipFill>
        <p:spPr>
          <a:xfrm rot="5400000">
            <a:off x="1171785" y="1933761"/>
            <a:ext cx="3022605" cy="3654055"/>
          </a:xfrm>
        </p:spPr>
      </p:pic>
      <p:sp>
        <p:nvSpPr>
          <p:cNvPr id="7" name="Content Placeholder 6"/>
          <p:cNvSpPr>
            <a:spLocks noGrp="1"/>
          </p:cNvSpPr>
          <p:nvPr>
            <p:ph sz="half" idx="2"/>
          </p:nvPr>
        </p:nvSpPr>
        <p:spPr/>
        <p:txBody>
          <a:bodyPr/>
          <a:lstStyle/>
          <a:p>
            <a:r>
              <a:rPr lang="en-US" dirty="0" smtClean="0">
                <a:latin typeface="Times New Roman" panose="02020603050405020304" pitchFamily="18" charset="0"/>
                <a:cs typeface="Times New Roman" panose="02020603050405020304" pitchFamily="18" charset="0"/>
              </a:rPr>
              <a:t>Be able to successfully learn to navigate an iPad</a:t>
            </a:r>
          </a:p>
          <a:p>
            <a:pPr lvl="1"/>
            <a:r>
              <a:rPr lang="en-US" dirty="0" smtClean="0">
                <a:latin typeface="Times New Roman" panose="02020603050405020304" pitchFamily="18" charset="0"/>
                <a:cs typeface="Times New Roman" panose="02020603050405020304" pitchFamily="18" charset="0"/>
              </a:rPr>
              <a:t>Change settings</a:t>
            </a:r>
          </a:p>
          <a:p>
            <a:pPr lvl="1"/>
            <a:r>
              <a:rPr lang="en-US" dirty="0" smtClean="0">
                <a:latin typeface="Times New Roman" panose="02020603050405020304" pitchFamily="18" charset="0"/>
                <a:cs typeface="Times New Roman" panose="02020603050405020304" pitchFamily="18" charset="0"/>
              </a:rPr>
              <a:t>Download apps</a:t>
            </a:r>
          </a:p>
          <a:p>
            <a:pPr lvl="1"/>
            <a:r>
              <a:rPr lang="en-US" dirty="0" smtClean="0">
                <a:latin typeface="Times New Roman" panose="02020603050405020304" pitchFamily="18" charset="0"/>
                <a:cs typeface="Times New Roman" panose="02020603050405020304" pitchFamily="18" charset="0"/>
              </a:rPr>
              <a:t>Use the calendar &amp; maps</a:t>
            </a:r>
          </a:p>
          <a:p>
            <a:pPr lvl="1"/>
            <a:r>
              <a:rPr lang="en-US" dirty="0" smtClean="0">
                <a:latin typeface="Times New Roman" panose="02020603050405020304" pitchFamily="18" charset="0"/>
                <a:cs typeface="Times New Roman" panose="02020603050405020304" pitchFamily="18" charset="0"/>
              </a:rPr>
              <a:t>Useful iPad tips</a:t>
            </a:r>
          </a:p>
          <a:p>
            <a:pPr lvl="1"/>
            <a:r>
              <a:rPr lang="en-US" dirty="0" err="1" smtClean="0">
                <a:latin typeface="Times New Roman" panose="02020603050405020304" pitchFamily="18" charset="0"/>
                <a:cs typeface="Times New Roman" panose="02020603050405020304" pitchFamily="18" charset="0"/>
              </a:rPr>
              <a:t>FaceTime</a:t>
            </a:r>
            <a:endParaRPr lang="en-US" dirty="0" smtClean="0">
              <a:latin typeface="Times New Roman" panose="02020603050405020304" pitchFamily="18" charset="0"/>
              <a:cs typeface="Times New Roman" panose="02020603050405020304" pitchFamily="18" charset="0"/>
            </a:endParaRPr>
          </a:p>
          <a:p>
            <a:pPr lvl="1"/>
            <a:endParaRPr lang="en-US" dirty="0" smtClean="0">
              <a:latin typeface="Times New Roman" panose="02020603050405020304" pitchFamily="18" charset="0"/>
              <a:cs typeface="Times New Roman" panose="02020603050405020304" pitchFamily="18" charset="0"/>
            </a:endParaRPr>
          </a:p>
          <a:p>
            <a:pPr lvl="1"/>
            <a:endParaRPr lang="en-US" dirty="0">
              <a:latin typeface="Times New Roman" panose="02020603050405020304" pitchFamily="18" charset="0"/>
              <a:cs typeface="Times New Roman" panose="02020603050405020304" pitchFamily="18" charset="0"/>
            </a:endParaRPr>
          </a:p>
        </p:txBody>
      </p:sp>
      <p:sp>
        <p:nvSpPr>
          <p:cNvPr id="9" name="TextBox 8"/>
          <p:cNvSpPr txBox="1"/>
          <p:nvPr/>
        </p:nvSpPr>
        <p:spPr>
          <a:xfrm>
            <a:off x="1004305" y="5272091"/>
            <a:ext cx="3357563"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Payton demonstrating iPad skills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920697137"/>
      </p:ext>
    </p:extLst>
  </p:cSld>
  <p:clrMapOvr>
    <a:masterClrMapping/>
  </p:clrMapOvr>
  <mc:AlternateContent xmlns:mc="http://schemas.openxmlformats.org/markup-compatibility/2006">
    <mc:Choice xmlns:p14="http://schemas.microsoft.com/office/powerpoint/2010/main" xmlns=""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213441" y="897591"/>
            <a:ext cx="3274514" cy="4976231"/>
          </a:xfrm>
          <a:prstGeom prst="rect">
            <a:avLst/>
          </a:prstGeom>
        </p:spPr>
      </p:pic>
      <p:sp>
        <p:nvSpPr>
          <p:cNvPr id="3" name="TextBox 2"/>
          <p:cNvSpPr txBox="1"/>
          <p:nvPr/>
        </p:nvSpPr>
        <p:spPr>
          <a:xfrm>
            <a:off x="1257221" y="5850709"/>
            <a:ext cx="3086100" cy="253916"/>
          </a:xfrm>
          <a:prstGeom prst="rect">
            <a:avLst/>
          </a:prstGeom>
          <a:noFill/>
        </p:spPr>
        <p:txBody>
          <a:bodyPr wrap="square" rtlCol="0">
            <a:spAutoFit/>
          </a:bodyPr>
          <a:lstStyle/>
          <a:p>
            <a:r>
              <a:rPr lang="en-US" sz="525" dirty="0">
                <a:solidFill>
                  <a:schemeClr val="bg1"/>
                </a:solidFill>
                <a:latin typeface="Times New Roman" panose="02020603050405020304" pitchFamily="18" charset="0"/>
                <a:cs typeface="Times New Roman" panose="02020603050405020304" pitchFamily="18" charset="0"/>
              </a:rPr>
              <a:t>http://ipads.techforteachers.com/ipad-basics/get-to-know-your-ipad/screen-shot-2012-11-26-at-10-44-37-am/</a:t>
            </a:r>
          </a:p>
        </p:txBody>
      </p:sp>
      <p:sp>
        <p:nvSpPr>
          <p:cNvPr id="4" name="TextBox 3"/>
          <p:cNvSpPr txBox="1"/>
          <p:nvPr/>
        </p:nvSpPr>
        <p:spPr>
          <a:xfrm>
            <a:off x="5375459" y="897591"/>
            <a:ext cx="2259106" cy="2862322"/>
          </a:xfrm>
          <a:prstGeom prst="rect">
            <a:avLst/>
          </a:prstGeom>
          <a:noFill/>
        </p:spPr>
        <p:txBody>
          <a:bodyPr wrap="square" rtlCol="0">
            <a:spAutoFit/>
          </a:bodyPr>
          <a:lstStyle/>
          <a:p>
            <a:r>
              <a:rPr lang="en-US" sz="4500" dirty="0">
                <a:latin typeface="Times New Roman" panose="02020603050405020304" pitchFamily="18" charset="0"/>
                <a:cs typeface="Times New Roman" panose="02020603050405020304" pitchFamily="18" charset="0"/>
              </a:rPr>
              <a:t>Getting to know your iPad</a:t>
            </a:r>
          </a:p>
        </p:txBody>
      </p:sp>
    </p:spTree>
    <p:extLst>
      <p:ext uri="{BB962C8B-B14F-4D97-AF65-F5344CB8AC3E}">
        <p14:creationId xmlns:p14="http://schemas.microsoft.com/office/powerpoint/2010/main" xmlns="" val="2726420922"/>
      </p:ext>
    </p:extLst>
  </p:cSld>
  <p:clrMapOvr>
    <a:masterClrMapping/>
  </p:clrMapOvr>
  <mc:AlternateContent xmlns:mc="http://schemas.openxmlformats.org/markup-compatibility/2006">
    <mc:Choice xmlns:p14="http://schemas.microsoft.com/office/powerpoint/2010/main" xmlns=""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060" y="618518"/>
            <a:ext cx="7429499" cy="695932"/>
          </a:xfrm>
        </p:spPr>
        <p:txBody>
          <a:bodyPr>
            <a:normAutofit/>
          </a:bodyPr>
          <a:lstStyle/>
          <a:p>
            <a:r>
              <a:rPr lang="en-US" sz="3200" dirty="0" smtClean="0">
                <a:latin typeface="Times New Roman" panose="02020603050405020304" pitchFamily="18" charset="0"/>
                <a:cs typeface="Times New Roman" panose="02020603050405020304" pitchFamily="18" charset="0"/>
              </a:rPr>
              <a:t>Preinstalled apps</a:t>
            </a:r>
            <a:endParaRPr lang="en-US" sz="32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56076" y="1314450"/>
            <a:ext cx="3857625" cy="5143500"/>
          </a:xfrm>
          <a:prstGeom prst="rect">
            <a:avLst/>
          </a:prstGeom>
        </p:spPr>
      </p:pic>
      <p:sp>
        <p:nvSpPr>
          <p:cNvPr id="4" name="TextBox 3"/>
          <p:cNvSpPr txBox="1"/>
          <p:nvPr/>
        </p:nvSpPr>
        <p:spPr>
          <a:xfrm>
            <a:off x="5272088" y="1314450"/>
            <a:ext cx="2514600" cy="4154984"/>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Your iPad comes with certain apps that you do not have to install yourself.</a:t>
            </a:r>
          </a:p>
          <a:p>
            <a:endParaRPr lang="en-US" sz="2400" dirty="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An app is an application that serves a particular purpose, such as telling the weather.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207048572"/>
      </p:ext>
    </p:extLst>
  </p:cSld>
  <p:clrMapOvr>
    <a:masterClrMapping/>
  </p:clrMapOvr>
  <mc:AlternateContent xmlns:mc="http://schemas.openxmlformats.org/markup-compatibility/2006">
    <mc:Choice xmlns:p14="http://schemas.microsoft.com/office/powerpoint/2010/main" xmlns=""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060" y="618518"/>
            <a:ext cx="7429499" cy="638782"/>
          </a:xfrm>
        </p:spPr>
        <p:txBody>
          <a:bodyPr/>
          <a:lstStyle/>
          <a:p>
            <a:r>
              <a:rPr lang="en-US" dirty="0" smtClean="0">
                <a:latin typeface="Times New Roman" panose="02020603050405020304" pitchFamily="18" charset="0"/>
                <a:cs typeface="Times New Roman" panose="02020603050405020304" pitchFamily="18" charset="0"/>
              </a:rPr>
              <a:t>Settings: Overview</a:t>
            </a:r>
            <a:endParaRPr lang="en-US"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82259" y="1257300"/>
            <a:ext cx="4061221" cy="5414961"/>
          </a:xfrm>
          <a:prstGeom prst="rect">
            <a:avLst/>
          </a:prstGeom>
        </p:spPr>
      </p:pic>
      <p:sp>
        <p:nvSpPr>
          <p:cNvPr id="8" name="TextBox 7"/>
          <p:cNvSpPr txBox="1"/>
          <p:nvPr/>
        </p:nvSpPr>
        <p:spPr>
          <a:xfrm>
            <a:off x="5414963" y="1557337"/>
            <a:ext cx="3243262" cy="452431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The settings icon on your iPad is your command center.</a:t>
            </a:r>
          </a:p>
          <a:p>
            <a:endParaRPr lang="en-US" sz="2400" dirty="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Here all of the important functions of your iPad can be changed.</a:t>
            </a:r>
          </a:p>
          <a:p>
            <a:endParaRPr lang="en-US" sz="2400" dirty="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To use most of your iPad apps, you will need to connect to an internet source via Wi-Fi. </a:t>
            </a:r>
            <a:endParaRPr lang="en-US" sz="2400" dirty="0">
              <a:latin typeface="Times New Roman" panose="02020603050405020304" pitchFamily="18" charset="0"/>
              <a:cs typeface="Times New Roman" panose="02020603050405020304" pitchFamily="18" charset="0"/>
            </a:endParaRPr>
          </a:p>
        </p:txBody>
      </p:sp>
      <p:cxnSp>
        <p:nvCxnSpPr>
          <p:cNvPr id="9" name="Straight Arrow Connector 8"/>
          <p:cNvCxnSpPr/>
          <p:nvPr/>
        </p:nvCxnSpPr>
        <p:spPr>
          <a:xfrm>
            <a:off x="223606" y="1914525"/>
            <a:ext cx="695553" cy="9526"/>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cxnSp>
        <p:nvCxnSpPr>
          <p:cNvPr id="10" name="Straight Arrow Connector 9"/>
          <p:cNvCxnSpPr/>
          <p:nvPr/>
        </p:nvCxnSpPr>
        <p:spPr>
          <a:xfrm flipV="1">
            <a:off x="3012869" y="2857500"/>
            <a:ext cx="0" cy="1300163"/>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xmlns="" val="1996860199"/>
      </p:ext>
    </p:extLst>
  </p:cSld>
  <p:clrMapOvr>
    <a:masterClrMapping/>
  </p:clrMapOvr>
  <mc:AlternateContent xmlns:mc="http://schemas.openxmlformats.org/markup-compatibility/2006">
    <mc:Choice xmlns:p14="http://schemas.microsoft.com/office/powerpoint/2010/main" xmlns=""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060" y="618518"/>
            <a:ext cx="7429499" cy="624495"/>
          </a:xfrm>
        </p:spPr>
        <p:txBody>
          <a:bodyPr/>
          <a:lstStyle/>
          <a:p>
            <a:r>
              <a:rPr lang="en-US" dirty="0" smtClean="0">
                <a:latin typeface="Times New Roman" panose="02020603050405020304" pitchFamily="18" charset="0"/>
                <a:cs typeface="Times New Roman" panose="02020603050405020304" pitchFamily="18" charset="0"/>
              </a:rPr>
              <a:t>Settings: Accessibility</a:t>
            </a:r>
            <a:endParaRPr lang="en-US"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913711" y="1243013"/>
            <a:ext cx="3635712" cy="484761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935097" y="1243013"/>
            <a:ext cx="3635712" cy="4847616"/>
          </a:xfrm>
          <a:prstGeom prst="rect">
            <a:avLst/>
          </a:prstGeom>
        </p:spPr>
      </p:pic>
      <p:cxnSp>
        <p:nvCxnSpPr>
          <p:cNvPr id="7" name="Straight Arrow Connector 6"/>
          <p:cNvCxnSpPr/>
          <p:nvPr/>
        </p:nvCxnSpPr>
        <p:spPr>
          <a:xfrm flipH="1">
            <a:off x="3894582" y="3857625"/>
            <a:ext cx="5906" cy="1788074"/>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sp>
        <p:nvSpPr>
          <p:cNvPr id="11" name="TextBox 10"/>
          <p:cNvSpPr txBox="1"/>
          <p:nvPr/>
        </p:nvSpPr>
        <p:spPr>
          <a:xfrm>
            <a:off x="892233" y="6000742"/>
            <a:ext cx="7851716" cy="830997"/>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Use your index finger and drag from the bottom of the screen to the top to scroll down on the General Settings Menu</a:t>
            </a:r>
            <a:endParaRPr lang="en-US" sz="2400" dirty="0">
              <a:latin typeface="Times New Roman" panose="02020603050405020304" pitchFamily="18" charset="0"/>
              <a:cs typeface="Times New Roman" panose="02020603050405020304" pitchFamily="18" charset="0"/>
            </a:endParaRPr>
          </a:p>
        </p:txBody>
      </p:sp>
      <p:cxnSp>
        <p:nvCxnSpPr>
          <p:cNvPr id="12" name="Straight Arrow Connector 11"/>
          <p:cNvCxnSpPr/>
          <p:nvPr/>
        </p:nvCxnSpPr>
        <p:spPr>
          <a:xfrm flipH="1">
            <a:off x="7158038" y="5400675"/>
            <a:ext cx="1585912" cy="14288"/>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cxnSp>
        <p:nvCxnSpPr>
          <p:cNvPr id="15" name="Straight Arrow Connector 14"/>
          <p:cNvCxnSpPr/>
          <p:nvPr/>
        </p:nvCxnSpPr>
        <p:spPr>
          <a:xfrm>
            <a:off x="186702" y="2743200"/>
            <a:ext cx="695553" cy="9526"/>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xmlns="" val="2292500661"/>
      </p:ext>
    </p:extLst>
  </p:cSld>
  <p:clrMapOvr>
    <a:masterClrMapping/>
  </p:clrMapOvr>
  <mc:AlternateContent xmlns:mc="http://schemas.openxmlformats.org/markup-compatibility/2006">
    <mc:Choice xmlns:p14="http://schemas.microsoft.com/office/powerpoint/2010/main" xmlns=""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060" y="618518"/>
            <a:ext cx="7429499" cy="610207"/>
          </a:xfrm>
        </p:spPr>
        <p:txBody>
          <a:bodyPr/>
          <a:lstStyle/>
          <a:p>
            <a:r>
              <a:rPr lang="en-US" dirty="0" smtClean="0">
                <a:latin typeface="Times New Roman" panose="02020603050405020304" pitchFamily="18" charset="0"/>
                <a:cs typeface="Times New Roman" panose="02020603050405020304" pitchFamily="18" charset="0"/>
              </a:rPr>
              <a:t>Settings: Accessibility</a:t>
            </a:r>
            <a:endParaRPr lang="en-US"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60836" y="1228725"/>
            <a:ext cx="3725464" cy="496728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798218" y="1228725"/>
            <a:ext cx="3717132" cy="4956175"/>
          </a:xfrm>
          <a:prstGeom prst="rect">
            <a:avLst/>
          </a:prstGeom>
        </p:spPr>
      </p:pic>
      <p:cxnSp>
        <p:nvCxnSpPr>
          <p:cNvPr id="8" name="Straight Arrow Connector 7"/>
          <p:cNvCxnSpPr/>
          <p:nvPr/>
        </p:nvCxnSpPr>
        <p:spPr>
          <a:xfrm>
            <a:off x="265283" y="2814637"/>
            <a:ext cx="695553" cy="9526"/>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cxnSp>
        <p:nvCxnSpPr>
          <p:cNvPr id="9" name="Straight Arrow Connector 8"/>
          <p:cNvCxnSpPr/>
          <p:nvPr/>
        </p:nvCxnSpPr>
        <p:spPr>
          <a:xfrm flipH="1">
            <a:off x="3929065" y="1428750"/>
            <a:ext cx="641744" cy="1"/>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cxnSp>
        <p:nvCxnSpPr>
          <p:cNvPr id="14" name="Straight Arrow Connector 13"/>
          <p:cNvCxnSpPr/>
          <p:nvPr/>
        </p:nvCxnSpPr>
        <p:spPr>
          <a:xfrm flipH="1">
            <a:off x="3127774" y="2328863"/>
            <a:ext cx="658414" cy="4763"/>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cxnSp>
        <p:nvCxnSpPr>
          <p:cNvPr id="17" name="Straight Arrow Connector 16"/>
          <p:cNvCxnSpPr/>
          <p:nvPr/>
        </p:nvCxnSpPr>
        <p:spPr>
          <a:xfrm flipH="1">
            <a:off x="7185424" y="2657475"/>
            <a:ext cx="686989" cy="4763"/>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cxnSp>
        <p:nvCxnSpPr>
          <p:cNvPr id="21" name="Straight Arrow Connector 20"/>
          <p:cNvCxnSpPr/>
          <p:nvPr/>
        </p:nvCxnSpPr>
        <p:spPr>
          <a:xfrm flipH="1">
            <a:off x="7756327" y="1419225"/>
            <a:ext cx="686989" cy="4763"/>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xmlns="" val="4008834745"/>
      </p:ext>
    </p:extLst>
  </p:cSld>
  <p:clrMapOvr>
    <a:masterClrMapping/>
  </p:clrMapOvr>
  <mc:AlternateContent xmlns:mc="http://schemas.openxmlformats.org/markup-compatibility/2006">
    <mc:Choice xmlns:p14="http://schemas.microsoft.com/office/powerpoint/2010/main" xmlns=""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56060" y="447062"/>
            <a:ext cx="7429499" cy="1038832"/>
          </a:xfrm>
          <a:prstGeom prst="rect">
            <a:avLst/>
          </a:prstGeom>
        </p:spPr>
        <p:txBody>
          <a:bodyPr/>
          <a:lstStyle>
            <a:lvl1pPr algn="l" defTabSz="914400" rtl="0" eaLnBrk="1" latinLnBrk="0" hangingPunct="1">
              <a:lnSpc>
                <a:spcPct val="90000"/>
              </a:lnSpc>
              <a:spcBef>
                <a:spcPct val="0"/>
              </a:spcBef>
              <a:buNone/>
              <a:defRPr sz="3600" kern="1200" cap="all" baseline="0">
                <a:solidFill>
                  <a:schemeClr val="tx1"/>
                </a:solidFill>
                <a:effectLst>
                  <a:outerShdw blurRad="114300" dist="38100" dir="2700000" algn="tl">
                    <a:srgbClr val="000000">
                      <a:alpha val="26000"/>
                    </a:srgbClr>
                  </a:outerShdw>
                </a:effectLst>
                <a:latin typeface="+mj-lt"/>
                <a:ea typeface="+mj-ea"/>
                <a:cs typeface="+mj-cs"/>
              </a:defRPr>
            </a:lvl1pPr>
          </a:lstStyle>
          <a:p>
            <a:pPr algn="ctr"/>
            <a:r>
              <a:rPr lang="en-US" dirty="0" smtClean="0">
                <a:latin typeface="Times New Roman" panose="02020603050405020304" pitchFamily="18" charset="0"/>
                <a:cs typeface="Times New Roman" panose="02020603050405020304" pitchFamily="18" charset="0"/>
              </a:rPr>
              <a:t>Settings: Adding an email account</a:t>
            </a:r>
            <a:endParaRPr lang="en-US"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56060" y="1657350"/>
            <a:ext cx="3750469" cy="500062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882753" y="1657350"/>
            <a:ext cx="3761184" cy="5014912"/>
          </a:xfrm>
          <a:prstGeom prst="rect">
            <a:avLst/>
          </a:prstGeom>
        </p:spPr>
      </p:pic>
      <p:cxnSp>
        <p:nvCxnSpPr>
          <p:cNvPr id="5" name="Straight Arrow Connector 4"/>
          <p:cNvCxnSpPr/>
          <p:nvPr/>
        </p:nvCxnSpPr>
        <p:spPr>
          <a:xfrm>
            <a:off x="117643" y="4271962"/>
            <a:ext cx="695553" cy="9526"/>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cxnSp>
        <p:nvCxnSpPr>
          <p:cNvPr id="6" name="Straight Arrow Connector 5"/>
          <p:cNvCxnSpPr/>
          <p:nvPr/>
        </p:nvCxnSpPr>
        <p:spPr>
          <a:xfrm flipH="1">
            <a:off x="3189685" y="2586038"/>
            <a:ext cx="482203" cy="20263"/>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xmlns="" val="215118225"/>
      </p:ext>
    </p:extLst>
  </p:cSld>
  <p:clrMapOvr>
    <a:masterClrMapping/>
  </p:clrMapOvr>
  <mc:AlternateContent xmlns:mc="http://schemas.openxmlformats.org/markup-compatibility/2006">
    <mc:Choice xmlns:p14="http://schemas.microsoft.com/office/powerpoint/2010/main" xmlns="" Requires="p14">
      <p:transition spd="slow" p14:dur="2000">
        <p14:prism isContent="1"/>
      </p:transition>
    </mc:Choice>
    <mc:Fallback>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2B5F27"/>
      </a:dk2>
      <a:lt2>
        <a:srgbClr val="D8FC68"/>
      </a:lt2>
      <a:accent1>
        <a:srgbClr val="DDC855"/>
      </a:accent1>
      <a:accent2>
        <a:srgbClr val="FCA03D"/>
      </a:accent2>
      <a:accent3>
        <a:srgbClr val="E36439"/>
      </a:accent3>
      <a:accent4>
        <a:srgbClr val="C2935B"/>
      </a:accent4>
      <a:accent5>
        <a:srgbClr val="88C25C"/>
      </a:accent5>
      <a:accent6>
        <a:srgbClr val="BFCC86"/>
      </a:accent6>
      <a:hlink>
        <a:srgbClr val="FFCE23"/>
      </a:hlink>
      <a:folHlink>
        <a:srgbClr val="FDEB86"/>
      </a:folHlink>
    </a:clrScheme>
    <a:fontScheme name="Circui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88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82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xmlns="" name="Circuit" id="{0AC2F7E7-15F5-431C-B2A2-456FE929F56C}" vid="{97ECCC31-8429-4523-BE8D-8F09B7A4D4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TC104033919[[fn=Circuit]]</Template>
  <TotalTime>1342</TotalTime>
  <Words>1977</Words>
  <Application>Microsoft Office PowerPoint</Application>
  <PresentationFormat>On-screen Show (4:3)</PresentationFormat>
  <Paragraphs>167</Paragraphs>
  <Slides>20</Slides>
  <Notes>20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Circuit</vt:lpstr>
      <vt:lpstr>iPad 101</vt:lpstr>
      <vt:lpstr>AARP Mentor Up   4-H Tech wizards -Purpose-</vt:lpstr>
      <vt:lpstr>Objectives</vt:lpstr>
      <vt:lpstr>Slide 4</vt:lpstr>
      <vt:lpstr>Preinstalled apps</vt:lpstr>
      <vt:lpstr>Settings: Overview</vt:lpstr>
      <vt:lpstr>Settings: Accessibility</vt:lpstr>
      <vt:lpstr>Settings: Accessibility</vt:lpstr>
      <vt:lpstr>Slide 9</vt:lpstr>
      <vt:lpstr>Slide 10</vt:lpstr>
      <vt:lpstr>Slide 11</vt:lpstr>
      <vt:lpstr>Slide 12</vt:lpstr>
      <vt:lpstr>Slide 13</vt:lpstr>
      <vt:lpstr>Slide 14</vt:lpstr>
      <vt:lpstr>Slide 15</vt:lpstr>
      <vt:lpstr>Slide 16</vt:lpstr>
      <vt:lpstr>Slide 17</vt:lpstr>
      <vt:lpstr>Slide 18</vt:lpstr>
      <vt:lpstr>Slide 19</vt:lpstr>
      <vt:lpstr>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iPad 101</dc:title>
  <dc:creator>Jessica Epps</dc:creator>
  <cp:lastModifiedBy>Judith Finke</cp:lastModifiedBy>
  <cp:revision>21</cp:revision>
  <dcterms:created xsi:type="dcterms:W3CDTF">2014-04-23T15:13:41Z</dcterms:created>
  <dcterms:modified xsi:type="dcterms:W3CDTF">2014-06-08T19:19:25Z</dcterms:modified>
</cp:coreProperties>
</file>