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handoutMasterIdLst>
    <p:handoutMasterId r:id="rId26"/>
  </p:handoutMasterIdLst>
  <p:sldIdLst>
    <p:sldId id="256" r:id="rId2"/>
    <p:sldId id="271" r:id="rId3"/>
    <p:sldId id="280" r:id="rId4"/>
    <p:sldId id="279" r:id="rId5"/>
    <p:sldId id="281" r:id="rId6"/>
    <p:sldId id="276" r:id="rId7"/>
    <p:sldId id="257" r:id="rId8"/>
    <p:sldId id="274" r:id="rId9"/>
    <p:sldId id="258" r:id="rId10"/>
    <p:sldId id="259" r:id="rId11"/>
    <p:sldId id="261" r:id="rId12"/>
    <p:sldId id="262" r:id="rId13"/>
    <p:sldId id="263" r:id="rId14"/>
    <p:sldId id="273" r:id="rId15"/>
    <p:sldId id="264" r:id="rId16"/>
    <p:sldId id="265" r:id="rId17"/>
    <p:sldId id="266" r:id="rId18"/>
    <p:sldId id="270" r:id="rId19"/>
    <p:sldId id="267" r:id="rId20"/>
    <p:sldId id="275" r:id="rId21"/>
    <p:sldId id="260" r:id="rId22"/>
    <p:sldId id="269"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77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91FE18-CB81-413C-929D-D138798BBC28}" type="datetimeFigureOut">
              <a:rPr lang="en-US" smtClean="0"/>
              <a:t>9/26/2014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AF9570-C2E4-4D28-85C5-20D4B84ABF3A}" type="slidenum">
              <a:rPr lang="en-US" smtClean="0"/>
              <a:t>‹#›</a:t>
            </a:fld>
            <a:endParaRPr lang="en-US"/>
          </a:p>
        </p:txBody>
      </p:sp>
    </p:spTree>
    <p:extLst>
      <p:ext uri="{BB962C8B-B14F-4D97-AF65-F5344CB8AC3E}">
        <p14:creationId xmlns:p14="http://schemas.microsoft.com/office/powerpoint/2010/main" val="2642323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77E622-701F-4297-82D0-24333C525E52}" type="datetimeFigureOut">
              <a:rPr lang="en-US" smtClean="0"/>
              <a:t>9/26/2014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F1E38-9091-4777-B6B0-3F1B4F7F907C}" type="slidenum">
              <a:rPr lang="en-US" smtClean="0"/>
              <a:t>‹#›</a:t>
            </a:fld>
            <a:endParaRPr lang="en-US"/>
          </a:p>
        </p:txBody>
      </p:sp>
    </p:spTree>
    <p:extLst>
      <p:ext uri="{BB962C8B-B14F-4D97-AF65-F5344CB8AC3E}">
        <p14:creationId xmlns:p14="http://schemas.microsoft.com/office/powerpoint/2010/main" val="106741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1E38-9091-4777-B6B0-3F1B4F7F907C}" type="slidenum">
              <a:rPr lang="en-US" smtClean="0"/>
              <a:t>2</a:t>
            </a:fld>
            <a:endParaRPr lang="en-US"/>
          </a:p>
        </p:txBody>
      </p:sp>
    </p:spTree>
    <p:extLst>
      <p:ext uri="{BB962C8B-B14F-4D97-AF65-F5344CB8AC3E}">
        <p14:creationId xmlns:p14="http://schemas.microsoft.com/office/powerpoint/2010/main" val="87680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1E38-9091-4777-B6B0-3F1B4F7F907C}" type="slidenum">
              <a:rPr lang="en-US" smtClean="0"/>
              <a:t>3</a:t>
            </a:fld>
            <a:endParaRPr lang="en-US"/>
          </a:p>
        </p:txBody>
      </p:sp>
    </p:spTree>
    <p:extLst>
      <p:ext uri="{BB962C8B-B14F-4D97-AF65-F5344CB8AC3E}">
        <p14:creationId xmlns:p14="http://schemas.microsoft.com/office/powerpoint/2010/main" val="267599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audience is too large – divide them in to smaller groups so the activity has an impact. Use the provided template to make cards. Lotion can be used to stick paper to the forehead or for small groups laminate the cards – shuffle well before distributing.</a:t>
            </a:r>
            <a:endParaRPr lang="en-US" dirty="0"/>
          </a:p>
        </p:txBody>
      </p:sp>
      <p:sp>
        <p:nvSpPr>
          <p:cNvPr id="4" name="Slide Number Placeholder 3"/>
          <p:cNvSpPr>
            <a:spLocks noGrp="1"/>
          </p:cNvSpPr>
          <p:nvPr>
            <p:ph type="sldNum" sz="quarter" idx="10"/>
          </p:nvPr>
        </p:nvSpPr>
        <p:spPr/>
        <p:txBody>
          <a:bodyPr/>
          <a:lstStyle/>
          <a:p>
            <a:fld id="{597F1E38-9091-4777-B6B0-3F1B4F7F907C}" type="slidenum">
              <a:rPr lang="en-US" smtClean="0"/>
              <a:t>5</a:t>
            </a:fld>
            <a:endParaRPr lang="en-US"/>
          </a:p>
        </p:txBody>
      </p:sp>
    </p:spTree>
    <p:extLst>
      <p:ext uri="{BB962C8B-B14F-4D97-AF65-F5344CB8AC3E}">
        <p14:creationId xmlns:p14="http://schemas.microsoft.com/office/powerpoint/2010/main" val="348002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audience to define</a:t>
            </a:r>
            <a:r>
              <a:rPr lang="en-US" baseline="0" dirty="0" smtClean="0"/>
              <a:t> diversity as well.</a:t>
            </a:r>
            <a:endParaRPr lang="en-US" dirty="0"/>
          </a:p>
        </p:txBody>
      </p:sp>
      <p:sp>
        <p:nvSpPr>
          <p:cNvPr id="4" name="Slide Number Placeholder 3"/>
          <p:cNvSpPr>
            <a:spLocks noGrp="1"/>
          </p:cNvSpPr>
          <p:nvPr>
            <p:ph type="sldNum" sz="quarter" idx="10"/>
          </p:nvPr>
        </p:nvSpPr>
        <p:spPr/>
        <p:txBody>
          <a:bodyPr/>
          <a:lstStyle/>
          <a:p>
            <a:fld id="{597F1E38-9091-4777-B6B0-3F1B4F7F907C}" type="slidenum">
              <a:rPr lang="en-US" smtClean="0"/>
              <a:t>7</a:t>
            </a:fld>
            <a:endParaRPr lang="en-US"/>
          </a:p>
        </p:txBody>
      </p:sp>
    </p:spTree>
    <p:extLst>
      <p:ext uri="{BB962C8B-B14F-4D97-AF65-F5344CB8AC3E}">
        <p14:creationId xmlns:p14="http://schemas.microsoft.com/office/powerpoint/2010/main" val="386238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audience to provide examples of any of the isms they may have experienced.</a:t>
            </a:r>
            <a:endParaRPr lang="en-US" dirty="0"/>
          </a:p>
        </p:txBody>
      </p:sp>
      <p:sp>
        <p:nvSpPr>
          <p:cNvPr id="4" name="Slide Number Placeholder 3"/>
          <p:cNvSpPr>
            <a:spLocks noGrp="1"/>
          </p:cNvSpPr>
          <p:nvPr>
            <p:ph type="sldNum" sz="quarter" idx="10"/>
          </p:nvPr>
        </p:nvSpPr>
        <p:spPr/>
        <p:txBody>
          <a:bodyPr/>
          <a:lstStyle/>
          <a:p>
            <a:fld id="{597F1E38-9091-4777-B6B0-3F1B4F7F907C}" type="slidenum">
              <a:rPr lang="en-US" smtClean="0"/>
              <a:t>9</a:t>
            </a:fld>
            <a:endParaRPr lang="en-US"/>
          </a:p>
        </p:txBody>
      </p:sp>
    </p:spTree>
    <p:extLst>
      <p:ext uri="{BB962C8B-B14F-4D97-AF65-F5344CB8AC3E}">
        <p14:creationId xmlns:p14="http://schemas.microsoft.com/office/powerpoint/2010/main" val="310737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ramifications of changing minds</a:t>
            </a:r>
            <a:r>
              <a:rPr lang="en-US" baseline="0" dirty="0" smtClean="0"/>
              <a:t> when the evidence shows that most Latino/African Americans do not hold high positions.</a:t>
            </a:r>
            <a:endParaRPr lang="en-US" dirty="0"/>
          </a:p>
        </p:txBody>
      </p:sp>
      <p:sp>
        <p:nvSpPr>
          <p:cNvPr id="4" name="Slide Number Placeholder 3"/>
          <p:cNvSpPr>
            <a:spLocks noGrp="1"/>
          </p:cNvSpPr>
          <p:nvPr>
            <p:ph type="sldNum" sz="quarter" idx="10"/>
          </p:nvPr>
        </p:nvSpPr>
        <p:spPr/>
        <p:txBody>
          <a:bodyPr/>
          <a:lstStyle/>
          <a:p>
            <a:fld id="{597F1E38-9091-4777-B6B0-3F1B4F7F907C}" type="slidenum">
              <a:rPr lang="en-US" smtClean="0"/>
              <a:t>16</a:t>
            </a:fld>
            <a:endParaRPr lang="en-US"/>
          </a:p>
        </p:txBody>
      </p:sp>
    </p:spTree>
    <p:extLst>
      <p:ext uri="{BB962C8B-B14F-4D97-AF65-F5344CB8AC3E}">
        <p14:creationId xmlns:p14="http://schemas.microsoft.com/office/powerpoint/2010/main" val="919610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audience</a:t>
            </a:r>
            <a:r>
              <a:rPr lang="en-US" baseline="0" dirty="0" smtClean="0"/>
              <a:t> examples of stereotyping they may have </a:t>
            </a:r>
            <a:r>
              <a:rPr lang="en-US" baseline="0" dirty="0" err="1" smtClean="0"/>
              <a:t>expereinced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97F1E38-9091-4777-B6B0-3F1B4F7F907C}" type="slidenum">
              <a:rPr lang="en-US" smtClean="0"/>
              <a:t>17</a:t>
            </a:fld>
            <a:endParaRPr lang="en-US"/>
          </a:p>
        </p:txBody>
      </p:sp>
    </p:spTree>
    <p:extLst>
      <p:ext uri="{BB962C8B-B14F-4D97-AF65-F5344CB8AC3E}">
        <p14:creationId xmlns:p14="http://schemas.microsoft.com/office/powerpoint/2010/main" val="230155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what the majority feels. Ask audience if this is true and if not what would they define as the “flipside”.</a:t>
            </a:r>
            <a:endParaRPr lang="en-US" dirty="0"/>
          </a:p>
        </p:txBody>
      </p:sp>
      <p:sp>
        <p:nvSpPr>
          <p:cNvPr id="4" name="Slide Number Placeholder 3"/>
          <p:cNvSpPr>
            <a:spLocks noGrp="1"/>
          </p:cNvSpPr>
          <p:nvPr>
            <p:ph type="sldNum" sz="quarter" idx="10"/>
          </p:nvPr>
        </p:nvSpPr>
        <p:spPr/>
        <p:txBody>
          <a:bodyPr/>
          <a:lstStyle/>
          <a:p>
            <a:fld id="{597F1E38-9091-4777-B6B0-3F1B4F7F907C}" type="slidenum">
              <a:rPr lang="en-US" smtClean="0"/>
              <a:t>19</a:t>
            </a:fld>
            <a:endParaRPr lang="en-US"/>
          </a:p>
        </p:txBody>
      </p:sp>
    </p:spTree>
    <p:extLst>
      <p:ext uri="{BB962C8B-B14F-4D97-AF65-F5344CB8AC3E}">
        <p14:creationId xmlns:p14="http://schemas.microsoft.com/office/powerpoint/2010/main" val="16146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 between</a:t>
            </a:r>
            <a:r>
              <a:rPr lang="en-US" baseline="0" dirty="0" smtClean="0"/>
              <a:t> each question so audience has time </a:t>
            </a:r>
            <a:r>
              <a:rPr lang="en-US" baseline="0" smtClean="0"/>
              <a:t>to consider.</a:t>
            </a:r>
            <a:endParaRPr lang="en-US"/>
          </a:p>
        </p:txBody>
      </p:sp>
      <p:sp>
        <p:nvSpPr>
          <p:cNvPr id="4" name="Slide Number Placeholder 3"/>
          <p:cNvSpPr>
            <a:spLocks noGrp="1"/>
          </p:cNvSpPr>
          <p:nvPr>
            <p:ph type="sldNum" sz="quarter" idx="10"/>
          </p:nvPr>
        </p:nvSpPr>
        <p:spPr/>
        <p:txBody>
          <a:bodyPr/>
          <a:lstStyle/>
          <a:p>
            <a:fld id="{597F1E38-9091-4777-B6B0-3F1B4F7F907C}" type="slidenum">
              <a:rPr lang="en-US" smtClean="0"/>
              <a:t>20</a:t>
            </a:fld>
            <a:endParaRPr lang="en-US"/>
          </a:p>
        </p:txBody>
      </p:sp>
    </p:spTree>
    <p:extLst>
      <p:ext uri="{BB962C8B-B14F-4D97-AF65-F5344CB8AC3E}">
        <p14:creationId xmlns:p14="http://schemas.microsoft.com/office/powerpoint/2010/main" val="2909047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20200" cy="6858000"/>
          </a:xfrm>
          <a:prstGeom prst="rect">
            <a:avLst/>
          </a:prstGeom>
        </p:spPr>
      </p:pic>
      <p:sp>
        <p:nvSpPr>
          <p:cNvPr id="2" name="Title 1"/>
          <p:cNvSpPr>
            <a:spLocks noGrp="1"/>
          </p:cNvSpPr>
          <p:nvPr>
            <p:ph type="ctrTitle"/>
          </p:nvPr>
        </p:nvSpPr>
        <p:spPr>
          <a:xfrm>
            <a:off x="152400" y="2057400"/>
            <a:ext cx="8839200" cy="2667000"/>
          </a:xfrm>
          <a:prstGeom prst="rect">
            <a:avLst/>
          </a:prstGeom>
        </p:spPr>
        <p:txBody>
          <a:bodyPr/>
          <a:lstStyle>
            <a:lvl1pPr>
              <a:defRPr>
                <a:solidFill>
                  <a:schemeClr val="bg1"/>
                </a:solidFill>
                <a:latin typeface="Bookman Old Style" panose="02050604050505020204" pitchFamily="18" charset="0"/>
              </a:defRPr>
            </a:lvl1pPr>
          </a:lstStyle>
          <a:p>
            <a:r>
              <a:rPr lang="en-US" dirty="0" smtClean="0"/>
              <a:t>Click to edit Master title style</a:t>
            </a:r>
            <a:endParaRPr lang="en-US" dirty="0"/>
          </a:p>
        </p:txBody>
      </p:sp>
      <p:sp>
        <p:nvSpPr>
          <p:cNvPr id="6" name="Subtitle 2"/>
          <p:cNvSpPr txBox="1">
            <a:spLocks/>
          </p:cNvSpPr>
          <p:nvPr/>
        </p:nvSpPr>
        <p:spPr>
          <a:xfrm>
            <a:off x="152400" y="4603750"/>
            <a:ext cx="6781800" cy="10350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Tx/>
              <a:buNone/>
              <a:defRPr sz="2200" b="1" kern="1200">
                <a:solidFill>
                  <a:schemeClr val="accent1"/>
                </a:solidFill>
                <a:latin typeface="Arial"/>
                <a:ea typeface="+mn-ea"/>
                <a:cs typeface="Arial"/>
              </a:defRPr>
            </a:lvl1pPr>
            <a:lvl2pPr marL="182880" indent="-285750" algn="l" defTabSz="457200" rtl="0" eaLnBrk="1" latinLnBrk="0" hangingPunct="1">
              <a:spcBef>
                <a:spcPct val="20000"/>
              </a:spcBef>
              <a:buClr>
                <a:schemeClr val="accent4"/>
              </a:buClr>
              <a:buFont typeface="Arial"/>
              <a:buChar char="•"/>
              <a:defRPr sz="2200" kern="1200">
                <a:solidFill>
                  <a:schemeClr val="tx1"/>
                </a:solidFill>
                <a:latin typeface="Arial"/>
                <a:ea typeface="+mn-ea"/>
                <a:cs typeface="Arial"/>
              </a:defRPr>
            </a:lvl2pPr>
            <a:lvl3pPr marL="685800" indent="-228600" algn="l" defTabSz="457200" rtl="0" eaLnBrk="1" latinLnBrk="0" hangingPunct="1">
              <a:spcBef>
                <a:spcPct val="20000"/>
              </a:spcBef>
              <a:buClr>
                <a:schemeClr val="accent4"/>
              </a:buClr>
              <a:buFont typeface="Lucida Grande"/>
              <a:buChar char="-"/>
              <a:defRPr sz="2200" kern="1200">
                <a:solidFill>
                  <a:schemeClr val="tx1"/>
                </a:solidFill>
                <a:latin typeface="Arial"/>
                <a:ea typeface="+mn-ea"/>
                <a:cs typeface="Arial"/>
              </a:defRPr>
            </a:lvl3pPr>
            <a:lvl4pPr marL="914400"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4pPr>
            <a:lvl5pPr marL="1097280"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dirty="0">
              <a:solidFill>
                <a:schemeClr val="bg1"/>
              </a:solidFill>
            </a:endParaRPr>
          </a:p>
        </p:txBody>
      </p:sp>
      <p:sp>
        <p:nvSpPr>
          <p:cNvPr id="3" name="Rectangle 2"/>
          <p:cNvSpPr/>
          <p:nvPr userDrawn="1"/>
        </p:nvSpPr>
        <p:spPr>
          <a:xfrm>
            <a:off x="5867400" y="152400"/>
            <a:ext cx="3124200" cy="144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pic>
        <p:nvPicPr>
          <p:cNvPr id="6" name="Picture 5" descr="CFC_PPT_divider.jpg"/>
          <p:cNvPicPr>
            <a:picLocks noChangeAspect="1"/>
          </p:cNvPicPr>
          <p:nvPr/>
        </p:nvPicPr>
        <p:blipFill>
          <a:blip r:embed="rId2"/>
          <a:stretch>
            <a:fillRect/>
          </a:stretch>
        </p:blipFill>
        <p:spPr>
          <a:xfrm>
            <a:off x="-76200" y="0"/>
            <a:ext cx="9220200" cy="6858000"/>
          </a:xfrm>
          <a:prstGeom prst="rect">
            <a:avLst/>
          </a:prstGeom>
        </p:spPr>
      </p:pic>
      <p:sp>
        <p:nvSpPr>
          <p:cNvPr id="2" name="Rectangle 1"/>
          <p:cNvSpPr/>
          <p:nvPr/>
        </p:nvSpPr>
        <p:spPr>
          <a:xfrm>
            <a:off x="838200" y="1600200"/>
            <a:ext cx="6553200" cy="3170099"/>
          </a:xfrm>
          <a:prstGeom prst="rect">
            <a:avLst/>
          </a:prstGeom>
        </p:spPr>
        <p:txBody>
          <a:bodyPr wrap="square">
            <a:spAutoFit/>
          </a:bodyPr>
          <a:lstStyle/>
          <a:p>
            <a:r>
              <a:rPr lang="en-US" sz="4000" b="1" dirty="0" smtClean="0">
                <a:solidFill>
                  <a:schemeClr val="bg1"/>
                </a:solidFill>
              </a:rPr>
              <a:t>Contact Us:</a:t>
            </a:r>
            <a:r>
              <a:rPr lang="en-US" sz="3200" dirty="0" smtClean="0">
                <a:solidFill>
                  <a:schemeClr val="bg1"/>
                </a:solidFill>
              </a:rPr>
              <a:t/>
            </a:r>
            <a:br>
              <a:rPr lang="en-US" sz="3200" dirty="0" smtClean="0">
                <a:solidFill>
                  <a:schemeClr val="bg1"/>
                </a:solidFill>
              </a:rPr>
            </a:br>
            <a:r>
              <a:rPr lang="en-US" sz="3200" b="1" dirty="0" smtClean="0">
                <a:solidFill>
                  <a:schemeClr val="bg1"/>
                </a:solidFill>
              </a:rPr>
              <a:t>Collaborative for Children</a:t>
            </a:r>
            <a:r>
              <a:rPr lang="en-US" sz="3200" dirty="0" smtClean="0">
                <a:solidFill>
                  <a:schemeClr val="bg1"/>
                </a:solidFill>
              </a:rPr>
              <a:t/>
            </a:r>
            <a:br>
              <a:rPr lang="en-US" sz="3200" dirty="0" smtClean="0">
                <a:solidFill>
                  <a:schemeClr val="bg1"/>
                </a:solidFill>
              </a:rPr>
            </a:br>
            <a:r>
              <a:rPr lang="en-US" sz="3200" b="0" dirty="0" smtClean="0">
                <a:solidFill>
                  <a:schemeClr val="bg1"/>
                </a:solidFill>
              </a:rPr>
              <a:t>1111 North Loop West, Suite 600</a:t>
            </a:r>
            <a:br>
              <a:rPr lang="en-US" sz="3200" b="0" dirty="0" smtClean="0">
                <a:solidFill>
                  <a:schemeClr val="bg1"/>
                </a:solidFill>
              </a:rPr>
            </a:br>
            <a:r>
              <a:rPr lang="en-US" sz="3200" b="0" dirty="0" smtClean="0">
                <a:solidFill>
                  <a:schemeClr val="bg1"/>
                </a:solidFill>
              </a:rPr>
              <a:t>Houston, TX 77008</a:t>
            </a:r>
            <a:br>
              <a:rPr lang="en-US" sz="3200" b="0" dirty="0" smtClean="0">
                <a:solidFill>
                  <a:schemeClr val="bg1"/>
                </a:solidFill>
              </a:rPr>
            </a:br>
            <a:r>
              <a:rPr lang="en-US" sz="3200" b="0" dirty="0" smtClean="0">
                <a:solidFill>
                  <a:schemeClr val="bg1"/>
                </a:solidFill>
              </a:rPr>
              <a:t>713.600.1100</a:t>
            </a:r>
            <a:br>
              <a:rPr lang="en-US" sz="3200" b="0" dirty="0" smtClean="0">
                <a:solidFill>
                  <a:schemeClr val="bg1"/>
                </a:solidFill>
              </a:rPr>
            </a:br>
            <a:r>
              <a:rPr lang="en-US" sz="3200" b="1" dirty="0" smtClean="0">
                <a:solidFill>
                  <a:schemeClr val="bg1"/>
                </a:solidFill>
              </a:rPr>
              <a:t>www.collabforchildren.org</a:t>
            </a:r>
            <a:endParaRPr lang="en-US" sz="3200" b="1" dirty="0">
              <a:solidFill>
                <a:schemeClr val="bg1"/>
              </a:solidFill>
            </a:endParaRPr>
          </a:p>
        </p:txBody>
      </p:sp>
    </p:spTree>
    <p:extLst>
      <p:ext uri="{BB962C8B-B14F-4D97-AF65-F5344CB8AC3E}">
        <p14:creationId xmlns:p14="http://schemas.microsoft.com/office/powerpoint/2010/main" val="128307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1D9740-6FDA-4499-ABDF-3C24A0E54CF9}" type="datetimeFigureOut">
              <a:rPr lang="en-US" smtClean="0"/>
              <a:t>9/26/2014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F65844A-7383-40AF-9D22-C9A776DCBBE0}" type="slidenum">
              <a:rPr lang="en-US" smtClean="0"/>
              <a:t>‹#›</a:t>
            </a:fld>
            <a:endParaRPr lang="en-US"/>
          </a:p>
        </p:txBody>
      </p:sp>
    </p:spTree>
    <p:extLst>
      <p:ext uri="{BB962C8B-B14F-4D97-AF65-F5344CB8AC3E}">
        <p14:creationId xmlns:p14="http://schemas.microsoft.com/office/powerpoint/2010/main" val="119287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1D9740-6FDA-4499-ABDF-3C24A0E54CF9}" type="datetimeFigureOut">
              <a:rPr lang="en-US" smtClean="0"/>
              <a:t>9/26/2014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F65844A-7383-40AF-9D22-C9A776DCBBE0}" type="slidenum">
              <a:rPr lang="en-US" smtClean="0"/>
              <a:t>‹#›</a:t>
            </a:fld>
            <a:endParaRPr lang="en-US" dirty="0"/>
          </a:p>
        </p:txBody>
      </p:sp>
    </p:spTree>
    <p:extLst>
      <p:ext uri="{BB962C8B-B14F-4D97-AF65-F5344CB8AC3E}">
        <p14:creationId xmlns:p14="http://schemas.microsoft.com/office/powerpoint/2010/main" val="395656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81D9740-6FDA-4499-ABDF-3C24A0E54CF9}" type="datetimeFigureOut">
              <a:rPr lang="en-US" smtClean="0"/>
              <a:t>9/26/2014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F65844A-7383-40AF-9D22-C9A776DCBBE0}" type="slidenum">
              <a:rPr lang="en-US" smtClean="0"/>
              <a:t>‹#›</a:t>
            </a:fld>
            <a:endParaRPr lang="en-US"/>
          </a:p>
        </p:txBody>
      </p:sp>
    </p:spTree>
    <p:extLst>
      <p:ext uri="{BB962C8B-B14F-4D97-AF65-F5344CB8AC3E}">
        <p14:creationId xmlns:p14="http://schemas.microsoft.com/office/powerpoint/2010/main" val="42380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04800" y="228600"/>
            <a:ext cx="8610600" cy="739123"/>
          </a:xfrm>
          <a:prstGeom prst="rect">
            <a:avLst/>
          </a:prstGeom>
        </p:spPr>
        <p:txBody>
          <a:bodyPr/>
          <a:lstStyle>
            <a:lvl1pPr>
              <a:defRPr>
                <a:latin typeface="Bookman Old Style" panose="02050604050505020204" pitchFamily="18" charset="0"/>
              </a:defRPr>
            </a:lvl1pPr>
          </a:lstStyle>
          <a:p>
            <a:r>
              <a:rPr lang="en-US" dirty="0" smtClean="0"/>
              <a:t>Click To Edit Master Title Style</a:t>
            </a:r>
            <a:endParaRPr lang="en-US" dirty="0"/>
          </a:p>
        </p:txBody>
      </p:sp>
      <p:sp>
        <p:nvSpPr>
          <p:cNvPr id="4" name="Content Placeholder 2"/>
          <p:cNvSpPr>
            <a:spLocks noGrp="1"/>
          </p:cNvSpPr>
          <p:nvPr>
            <p:ph idx="10"/>
          </p:nvPr>
        </p:nvSpPr>
        <p:spPr>
          <a:xfrm>
            <a:off x="304800" y="1120123"/>
            <a:ext cx="8610600" cy="480077"/>
          </a:xfrm>
          <a:prstGeom prst="rect">
            <a:avLst/>
          </a:prstGeom>
        </p:spPr>
        <p:txBody>
          <a:bodyPr/>
          <a:lstStyle>
            <a:lvl1pPr>
              <a:defRPr>
                <a:solidFill>
                  <a:srgbClr val="00824A"/>
                </a:solidFill>
              </a:defRPr>
            </a:lvl1pPr>
            <a:lvl2pPr marL="182880">
              <a:buClr>
                <a:schemeClr val="accent4"/>
              </a:buClr>
              <a:buFont typeface="Arial"/>
              <a:buChar char="•"/>
              <a:defRPr/>
            </a:lvl2pPr>
            <a:lvl3pPr marL="685800">
              <a:buClr>
                <a:schemeClr val="accent4"/>
              </a:buClr>
              <a:buFont typeface="Lucida Grande"/>
              <a:buChar char="-"/>
              <a:defRPr sz="2200"/>
            </a:lvl3pPr>
            <a:lvl4pPr marL="914400">
              <a:buClr>
                <a:schemeClr val="accent4"/>
              </a:buClr>
              <a:buFont typeface="Arial"/>
              <a:buChar char="•"/>
              <a:defRPr/>
            </a:lvl4pPr>
            <a:lvl5pPr marL="1097280">
              <a:buClr>
                <a:schemeClr val="accent4"/>
              </a:buClr>
              <a:defRPr/>
            </a:lvl5pPr>
          </a:lstStyle>
          <a:p>
            <a:pPr lvl="0"/>
            <a:r>
              <a:rPr lang="en-US" smtClean="0"/>
              <a:t>Click to edit Master text styles</a:t>
            </a:r>
          </a:p>
        </p:txBody>
      </p:sp>
      <p:sp>
        <p:nvSpPr>
          <p:cNvPr id="10" name="Text Placeholder 9"/>
          <p:cNvSpPr>
            <a:spLocks noGrp="1"/>
          </p:cNvSpPr>
          <p:nvPr>
            <p:ph type="body" sz="quarter" idx="12"/>
          </p:nvPr>
        </p:nvSpPr>
        <p:spPr>
          <a:xfrm>
            <a:off x="304800" y="1676400"/>
            <a:ext cx="8610600" cy="4350798"/>
          </a:xfrm>
          <a:prstGeom prst="rect">
            <a:avLst/>
          </a:prstGeom>
        </p:spPr>
        <p:txBody>
          <a:bodyPr/>
          <a:lstStyle>
            <a:lvl1pPr>
              <a:buClr>
                <a:schemeClr val="accent4"/>
              </a:buClr>
              <a:buFont typeface="Arial" panose="020B0604020202020204" pitchFamily="34" charset="0"/>
              <a:buChar char="•"/>
              <a:defRPr lang="en-US" sz="2200" b="0" kern="1200" dirty="0" smtClean="0">
                <a:solidFill>
                  <a:schemeClr val="tx1"/>
                </a:solidFill>
                <a:latin typeface="Arial"/>
                <a:ea typeface="+mn-ea"/>
                <a:cs typeface="Arial"/>
              </a:defRPr>
            </a:lvl1pPr>
            <a:lvl2pPr marL="631825" indent="-285750">
              <a:buFont typeface="Arial" panose="020B0604020202020204" pitchFamily="34" charset="0"/>
              <a:buChar char="─"/>
              <a:defRPr/>
            </a:lvl2pPr>
            <a:lvl3pPr marL="915988" indent="-228600">
              <a:buFont typeface="Wingdings" panose="05000000000000000000" pitchFamily="2" charset="2"/>
              <a:buChar char="§"/>
              <a:defRPr/>
            </a:lvl3pPr>
            <a:lvl4pPr marL="1198563" indent="-228600">
              <a:defRPr/>
            </a:lvl4pPr>
            <a:lvl5pPr marL="1425575"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hasCustomPrompt="1"/>
          </p:nvPr>
        </p:nvSpPr>
        <p:spPr>
          <a:xfrm>
            <a:off x="304800" y="228600"/>
            <a:ext cx="8610600" cy="739123"/>
          </a:xfrm>
          <a:prstGeom prst="rect">
            <a:avLst/>
          </a:prstGeom>
        </p:spPr>
        <p:txBody>
          <a:bodyPr/>
          <a:lstStyle>
            <a:lvl1pPr>
              <a:defRPr>
                <a:solidFill>
                  <a:srgbClr val="00824A"/>
                </a:solidFill>
                <a:latin typeface="Bookman Old Style" panose="02050604050505020204" pitchFamily="18" charset="0"/>
              </a:defRPr>
            </a:lvl1pPr>
          </a:lstStyle>
          <a:p>
            <a:r>
              <a:rPr lang="en-US" dirty="0" smtClean="0"/>
              <a:t>Click To Edit Master Title Style</a:t>
            </a:r>
            <a:endParaRPr lang="en-US" dirty="0"/>
          </a:p>
        </p:txBody>
      </p:sp>
      <p:sp>
        <p:nvSpPr>
          <p:cNvPr id="8" name="Text Placeholder 9"/>
          <p:cNvSpPr>
            <a:spLocks noGrp="1"/>
          </p:cNvSpPr>
          <p:nvPr>
            <p:ph type="body" sz="quarter" idx="12"/>
          </p:nvPr>
        </p:nvSpPr>
        <p:spPr>
          <a:xfrm>
            <a:off x="304800" y="1219200"/>
            <a:ext cx="8610600" cy="4807998"/>
          </a:xfrm>
          <a:prstGeom prst="rect">
            <a:avLst/>
          </a:prstGeom>
        </p:spPr>
        <p:txBody>
          <a:bodyPr/>
          <a:lstStyle>
            <a:lvl1pPr>
              <a:buClr>
                <a:schemeClr val="accent4"/>
              </a:buClr>
              <a:buFont typeface="Arial" panose="020B0604020202020204" pitchFamily="34" charset="0"/>
              <a:buChar char="•"/>
              <a:defRPr lang="en-US" sz="2200" b="0" kern="1200" dirty="0" smtClean="0">
                <a:solidFill>
                  <a:schemeClr val="tx1"/>
                </a:solidFill>
                <a:latin typeface="Arial"/>
                <a:ea typeface="+mn-ea"/>
                <a:cs typeface="Arial"/>
              </a:defRPr>
            </a:lvl1pPr>
            <a:lvl2pPr marL="631825" indent="-285750">
              <a:buFont typeface="Arial" panose="020B0604020202020204" pitchFamily="34" charset="0"/>
              <a:buChar char="─"/>
              <a:defRPr/>
            </a:lvl2pPr>
            <a:lvl3pPr marL="915988" indent="-228600">
              <a:buFont typeface="Wingdings" panose="05000000000000000000" pitchFamily="2" charset="2"/>
              <a:buChar char="§"/>
              <a:defRPr/>
            </a:lvl3pPr>
            <a:lvl4pPr marL="1198563" indent="-228600">
              <a:defRPr/>
            </a:lvl4pPr>
            <a:lvl5pPr marL="1425575"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CFC_PPT_background.jpg"/>
          <p:cNvPicPr>
            <a:picLocks noChangeAspect="1"/>
          </p:cNvPicPr>
          <p:nvPr/>
        </p:nvPicPr>
        <p:blipFill>
          <a:blip r:embed="rId2"/>
          <a:stretch>
            <a:fillRect/>
          </a:stretch>
        </p:blipFill>
        <p:spPr>
          <a:xfrm>
            <a:off x="0" y="0"/>
            <a:ext cx="9144000" cy="6858000"/>
          </a:xfrm>
          <a:prstGeom prst="rect">
            <a:avLst/>
          </a:prstGeom>
        </p:spPr>
      </p:pic>
      <p:sp>
        <p:nvSpPr>
          <p:cNvPr id="6" name="Title 1"/>
          <p:cNvSpPr>
            <a:spLocks noGrp="1"/>
          </p:cNvSpPr>
          <p:nvPr>
            <p:ph type="title" hasCustomPrompt="1"/>
          </p:nvPr>
        </p:nvSpPr>
        <p:spPr>
          <a:xfrm>
            <a:off x="304800" y="228600"/>
            <a:ext cx="8610600" cy="739123"/>
          </a:xfrm>
          <a:prstGeom prst="rect">
            <a:avLst/>
          </a:prstGeom>
        </p:spPr>
        <p:txBody>
          <a:bodyPr/>
          <a:lstStyle>
            <a:lvl1pPr>
              <a:defRPr>
                <a:solidFill>
                  <a:schemeClr val="accent5"/>
                </a:solidFill>
                <a:latin typeface="Bookman Old Style" panose="02050604050505020204" pitchFamily="18" charset="0"/>
              </a:defRPr>
            </a:lvl1pPr>
          </a:lstStyle>
          <a:p>
            <a:r>
              <a:rPr lang="en-US" dirty="0" smtClean="0"/>
              <a:t>Click To Edit Master Title Style</a:t>
            </a:r>
            <a:endParaRPr lang="en-US" dirty="0"/>
          </a:p>
        </p:txBody>
      </p:sp>
      <p:sp>
        <p:nvSpPr>
          <p:cNvPr id="8" name="Text Placeholder 9"/>
          <p:cNvSpPr>
            <a:spLocks noGrp="1"/>
          </p:cNvSpPr>
          <p:nvPr>
            <p:ph type="body" sz="quarter" idx="12"/>
          </p:nvPr>
        </p:nvSpPr>
        <p:spPr>
          <a:xfrm>
            <a:off x="304800" y="1219200"/>
            <a:ext cx="8610600" cy="4807998"/>
          </a:xfrm>
          <a:prstGeom prst="rect">
            <a:avLst/>
          </a:prstGeom>
        </p:spPr>
        <p:txBody>
          <a:bodyPr/>
          <a:lstStyle>
            <a:lvl1pPr>
              <a:buClr>
                <a:schemeClr val="accent4"/>
              </a:buClr>
              <a:buFont typeface="Arial" panose="020B0604020202020204" pitchFamily="34" charset="0"/>
              <a:buChar char="•"/>
              <a:defRPr lang="en-US" sz="2200" b="0" kern="1200" dirty="0" smtClean="0">
                <a:solidFill>
                  <a:schemeClr val="tx1"/>
                </a:solidFill>
                <a:latin typeface="Arial"/>
                <a:ea typeface="+mn-ea"/>
                <a:cs typeface="Arial"/>
              </a:defRPr>
            </a:lvl1pPr>
            <a:lvl2pPr marL="631825" indent="-285750">
              <a:buFont typeface="Arial" panose="020B0604020202020204" pitchFamily="34" charset="0"/>
              <a:buChar char="─"/>
              <a:defRPr/>
            </a:lvl2pPr>
            <a:lvl3pPr marL="915988" indent="-228600">
              <a:buFont typeface="Wingdings" panose="05000000000000000000" pitchFamily="2" charset="2"/>
              <a:buChar char="§"/>
              <a:defRPr/>
            </a:lvl3pPr>
            <a:lvl4pPr marL="1198563" indent="-228600">
              <a:defRPr/>
            </a:lvl4pPr>
            <a:lvl5pPr marL="1425575"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3" descr="CFC_PPT_background3.jpg"/>
          <p:cNvPicPr>
            <a:picLocks noChangeAspect="1"/>
          </p:cNvPicPr>
          <p:nvPr/>
        </p:nvPicPr>
        <p:blipFill>
          <a:blip r:embed="rId2"/>
          <a:stretch>
            <a:fillRect/>
          </a:stretch>
        </p:blipFill>
        <p:spPr>
          <a:xfrm>
            <a:off x="0" y="0"/>
            <a:ext cx="9144000" cy="6858000"/>
          </a:xfrm>
          <a:prstGeom prst="rect">
            <a:avLst/>
          </a:prstGeom>
        </p:spPr>
      </p:pic>
      <p:sp>
        <p:nvSpPr>
          <p:cNvPr id="6" name="Title 1"/>
          <p:cNvSpPr>
            <a:spLocks noGrp="1"/>
          </p:cNvSpPr>
          <p:nvPr>
            <p:ph type="title" hasCustomPrompt="1"/>
          </p:nvPr>
        </p:nvSpPr>
        <p:spPr>
          <a:xfrm>
            <a:off x="304800" y="228600"/>
            <a:ext cx="8610600" cy="739123"/>
          </a:xfrm>
          <a:prstGeom prst="rect">
            <a:avLst/>
          </a:prstGeom>
        </p:spPr>
        <p:txBody>
          <a:bodyPr/>
          <a:lstStyle>
            <a:lvl1pPr>
              <a:defRPr>
                <a:latin typeface="Bookman Old Style" panose="02050604050505020204" pitchFamily="18" charset="0"/>
              </a:defRPr>
            </a:lvl1pPr>
          </a:lstStyle>
          <a:p>
            <a:r>
              <a:rPr lang="en-US" dirty="0" smtClean="0"/>
              <a:t>Click To Edit Master Title Style</a:t>
            </a:r>
            <a:endParaRPr lang="en-US" dirty="0"/>
          </a:p>
        </p:txBody>
      </p:sp>
      <p:sp>
        <p:nvSpPr>
          <p:cNvPr id="5" name="Text Placeholder 9"/>
          <p:cNvSpPr>
            <a:spLocks noGrp="1"/>
          </p:cNvSpPr>
          <p:nvPr>
            <p:ph type="body" sz="quarter" idx="12"/>
          </p:nvPr>
        </p:nvSpPr>
        <p:spPr>
          <a:xfrm>
            <a:off x="304800" y="1219200"/>
            <a:ext cx="8610600" cy="4807998"/>
          </a:xfrm>
          <a:prstGeom prst="rect">
            <a:avLst/>
          </a:prstGeom>
        </p:spPr>
        <p:txBody>
          <a:bodyPr/>
          <a:lstStyle>
            <a:lvl1pPr>
              <a:buClr>
                <a:schemeClr val="accent4"/>
              </a:buClr>
              <a:buFont typeface="Arial" panose="020B0604020202020204" pitchFamily="34" charset="0"/>
              <a:buChar char="•"/>
              <a:defRPr lang="en-US" sz="2200" b="0" kern="1200" dirty="0" smtClean="0">
                <a:solidFill>
                  <a:schemeClr val="tx1"/>
                </a:solidFill>
                <a:latin typeface="Arial"/>
                <a:ea typeface="+mn-ea"/>
                <a:cs typeface="Arial"/>
              </a:defRPr>
            </a:lvl1pPr>
            <a:lvl2pPr marL="631825" indent="-285750">
              <a:buFont typeface="Arial" panose="020B0604020202020204" pitchFamily="34" charset="0"/>
              <a:buChar char="─"/>
              <a:defRPr/>
            </a:lvl2pPr>
            <a:lvl3pPr marL="915988" indent="-228600">
              <a:buFont typeface="Wingdings" panose="05000000000000000000" pitchFamily="2" charset="2"/>
              <a:buChar char="§"/>
              <a:defRPr/>
            </a:lvl3pPr>
            <a:lvl4pPr marL="1198563" indent="-228600">
              <a:defRPr/>
            </a:lvl4pPr>
            <a:lvl5pPr marL="1425575"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304800" y="0"/>
            <a:ext cx="304800" cy="6858000"/>
          </a:xfrm>
          <a:prstGeom prst="rect">
            <a:avLst/>
          </a:prstGeom>
          <a:solidFill>
            <a:srgbClr val="008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09600" y="0"/>
            <a:ext cx="838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9"/>
          <p:cNvSpPr>
            <a:spLocks noGrp="1"/>
          </p:cNvSpPr>
          <p:nvPr>
            <p:ph type="body" sz="quarter" idx="12"/>
          </p:nvPr>
        </p:nvSpPr>
        <p:spPr>
          <a:xfrm>
            <a:off x="762000" y="1219200"/>
            <a:ext cx="8153400" cy="5562600"/>
          </a:xfrm>
          <a:prstGeom prst="rect">
            <a:avLst/>
          </a:prstGeom>
        </p:spPr>
        <p:txBody>
          <a:bodyPr/>
          <a:lstStyle>
            <a:lvl1pPr>
              <a:buClr>
                <a:schemeClr val="accent4"/>
              </a:buClr>
              <a:buFont typeface="Arial" panose="020B0604020202020204" pitchFamily="34" charset="0"/>
              <a:buChar char="•"/>
              <a:defRPr lang="en-US" sz="2200" b="0" kern="1200" dirty="0" smtClean="0">
                <a:solidFill>
                  <a:schemeClr val="tx1"/>
                </a:solidFill>
                <a:latin typeface="Arial"/>
                <a:ea typeface="+mn-ea"/>
                <a:cs typeface="Arial"/>
              </a:defRPr>
            </a:lvl1pPr>
            <a:lvl2pPr marL="631825" indent="-285750">
              <a:buFont typeface="Arial" panose="020B0604020202020204" pitchFamily="34" charset="0"/>
              <a:buChar char="─"/>
              <a:defRPr/>
            </a:lvl2pPr>
            <a:lvl3pPr marL="915988" indent="-228600">
              <a:buFont typeface="Wingdings" panose="05000000000000000000" pitchFamily="2" charset="2"/>
              <a:buChar char="§"/>
              <a:defRPr/>
            </a:lvl3pPr>
            <a:lvl4pPr marL="1198563" indent="-228600">
              <a:defRPr/>
            </a:lvl4pPr>
            <a:lvl5pPr marL="1425575"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hasCustomPrompt="1"/>
          </p:nvPr>
        </p:nvSpPr>
        <p:spPr>
          <a:xfrm>
            <a:off x="762000" y="228600"/>
            <a:ext cx="8153400" cy="739123"/>
          </a:xfrm>
          <a:prstGeom prst="rect">
            <a:avLst/>
          </a:prstGeom>
        </p:spPr>
        <p:txBody>
          <a:bodyPr/>
          <a:lstStyle>
            <a:lvl1pPr>
              <a:defRPr>
                <a:latin typeface="Bookman Old Style" panose="020506040505050202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4853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tx2"/>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457200" y="457200"/>
            <a:ext cx="8229600" cy="739123"/>
          </a:xfrm>
          <a:prstGeom prst="rect">
            <a:avLst/>
          </a:prstGeom>
        </p:spPr>
        <p:txBody>
          <a:bodyPr/>
          <a:lstStyle>
            <a:lvl1pPr algn="l" defTabSz="457200" rtl="0" eaLnBrk="1" latinLnBrk="0" hangingPunct="1">
              <a:spcBef>
                <a:spcPct val="0"/>
              </a:spcBef>
              <a:buNone/>
              <a:defRPr sz="3600" b="1" kern="1200">
                <a:solidFill>
                  <a:schemeClr val="tx2"/>
                </a:solidFill>
                <a:latin typeface="Arial"/>
                <a:ea typeface="+mj-ea"/>
                <a:cs typeface="Arial"/>
              </a:defRPr>
            </a:lvl1pPr>
          </a:lstStyle>
          <a:p>
            <a:r>
              <a:rPr lang="en-US" smtClean="0"/>
              <a:t>Click To Edit Master Title Style</a:t>
            </a:r>
            <a:endParaRPr lang="en-US" dirty="0"/>
          </a:p>
        </p:txBody>
      </p:sp>
      <p:sp>
        <p:nvSpPr>
          <p:cNvPr id="8" name="Rectangle 7"/>
          <p:cNvSpPr/>
          <p:nvPr/>
        </p:nvSpPr>
        <p:spPr>
          <a:xfrm>
            <a:off x="152400" y="130576"/>
            <a:ext cx="8839200" cy="6553200"/>
          </a:xfrm>
          <a:prstGeom prst="rect">
            <a:avLst/>
          </a:prstGeom>
          <a:solidFill>
            <a:srgbClr val="008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81000" y="297402"/>
            <a:ext cx="8382000" cy="6172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1295400"/>
            <a:ext cx="8229600" cy="5105400"/>
          </a:xfrm>
          <a:prstGeom prst="rect">
            <a:avLst/>
          </a:prstGeom>
        </p:spPr>
        <p:txBody>
          <a:bodyPr/>
          <a:lstStyle>
            <a:lvl1pPr marL="0" indent="0">
              <a:defRPr>
                <a:solidFill>
                  <a:srgbClr val="00824A"/>
                </a:solidFill>
              </a:defRPr>
            </a:lvl1pPr>
          </a:lstStyle>
          <a:p>
            <a:pPr lvl="0"/>
            <a:r>
              <a:rPr lang="en-US" smtClean="0"/>
              <a:t>Click to edit Master text styles</a:t>
            </a:r>
          </a:p>
        </p:txBody>
      </p:sp>
      <p:sp>
        <p:nvSpPr>
          <p:cNvPr id="6" name="Title 5"/>
          <p:cNvSpPr>
            <a:spLocks noGrp="1"/>
          </p:cNvSpPr>
          <p:nvPr>
            <p:ph type="title" hasCustomPrompt="1"/>
          </p:nvPr>
        </p:nvSpPr>
        <p:spPr>
          <a:xfrm>
            <a:off x="457200" y="457200"/>
            <a:ext cx="8229600" cy="739123"/>
          </a:xfrm>
          <a:prstGeom prst="rect">
            <a:avLst/>
          </a:prstGeom>
        </p:spPr>
        <p:txBody>
          <a:bodyPr/>
          <a:lstStyle>
            <a:lvl1pPr>
              <a:defRPr>
                <a:latin typeface="Bookman Old Style" panose="02050604050505020204" pitchFamily="18" charset="0"/>
              </a:defRPr>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Only">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76200" y="76200"/>
            <a:ext cx="8991600" cy="6705600"/>
          </a:xfrm>
          <a:prstGeom prst="rect">
            <a:avLst/>
          </a:prstGeom>
          <a:solidFill>
            <a:srgbClr val="008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457200"/>
            <a:ext cx="8229600" cy="739123"/>
          </a:xfrm>
          <a:prstGeom prst="rect">
            <a:avLst/>
          </a:prstGeom>
        </p:spPr>
        <p:txBody>
          <a:bodyPr/>
          <a:lstStyle>
            <a:lvl1pPr algn="l" defTabSz="457200" rtl="0" eaLnBrk="1" latinLnBrk="0" hangingPunct="1">
              <a:spcBef>
                <a:spcPct val="0"/>
              </a:spcBef>
              <a:buNone/>
              <a:defRPr sz="3600" b="1" kern="1200">
                <a:solidFill>
                  <a:schemeClr val="tx2"/>
                </a:solidFill>
                <a:latin typeface="Arial"/>
                <a:ea typeface="+mj-ea"/>
                <a:cs typeface="Arial"/>
              </a:defRPr>
            </a:lvl1pPr>
          </a:lstStyle>
          <a:p>
            <a:r>
              <a:rPr lang="en-US" smtClean="0"/>
              <a:t>Click To Edit Master Title Style</a:t>
            </a:r>
            <a:endParaRPr lang="en-US" dirty="0"/>
          </a:p>
        </p:txBody>
      </p:sp>
      <p:sp>
        <p:nvSpPr>
          <p:cNvPr id="9" name="Rectangle 8"/>
          <p:cNvSpPr/>
          <p:nvPr/>
        </p:nvSpPr>
        <p:spPr>
          <a:xfrm>
            <a:off x="381000" y="297402"/>
            <a:ext cx="8382000" cy="6172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57200" y="1295400"/>
            <a:ext cx="8229600" cy="609600"/>
          </a:xfrm>
          <a:prstGeom prst="rect">
            <a:avLst/>
          </a:prstGeom>
        </p:spPr>
        <p:txBody>
          <a:bodyPr/>
          <a:lstStyle>
            <a:lvl1pPr marL="0" indent="0">
              <a:defRPr>
                <a:solidFill>
                  <a:srgbClr val="00824A"/>
                </a:solidFill>
              </a:defRPr>
            </a:lvl1pPr>
          </a:lstStyle>
          <a:p>
            <a:pPr lvl="0"/>
            <a:r>
              <a:rPr lang="en-US" smtClean="0"/>
              <a:t>Click to edit Master text styles</a:t>
            </a:r>
          </a:p>
        </p:txBody>
      </p:sp>
      <p:sp>
        <p:nvSpPr>
          <p:cNvPr id="2" name="Right Triangle 1"/>
          <p:cNvSpPr/>
          <p:nvPr/>
        </p:nvSpPr>
        <p:spPr>
          <a:xfrm>
            <a:off x="340311" y="5105400"/>
            <a:ext cx="8346489" cy="685800"/>
          </a:xfrm>
          <a:prstGeom prst="rtTriangl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hasCustomPrompt="1"/>
          </p:nvPr>
        </p:nvSpPr>
        <p:spPr>
          <a:xfrm>
            <a:off x="457200" y="457200"/>
            <a:ext cx="8229600" cy="739123"/>
          </a:xfrm>
          <a:prstGeom prst="rect">
            <a:avLst/>
          </a:prstGeom>
        </p:spPr>
        <p:txBody>
          <a:bodyPr/>
          <a:lstStyle>
            <a:lvl1pPr>
              <a:defRPr>
                <a:latin typeface="Bookman Old Style" panose="02050604050505020204" pitchFamily="18" charset="0"/>
              </a:defRPr>
            </a:lvl1pPr>
          </a:lstStyle>
          <a:p>
            <a:r>
              <a:rPr lang="en-US" dirty="0" smtClean="0"/>
              <a:t>Click To Edit Master Title Style</a:t>
            </a:r>
            <a:endParaRPr lang="en-US" dirty="0"/>
          </a:p>
        </p:txBody>
      </p:sp>
      <p:sp>
        <p:nvSpPr>
          <p:cNvPr id="11" name="Right Triangle 10"/>
          <p:cNvSpPr/>
          <p:nvPr/>
        </p:nvSpPr>
        <p:spPr>
          <a:xfrm flipH="1">
            <a:off x="76200" y="5429805"/>
            <a:ext cx="8686800" cy="685800"/>
          </a:xfrm>
          <a:prstGeom prst="rtTriangl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Triangle 11"/>
          <p:cNvSpPr/>
          <p:nvPr/>
        </p:nvSpPr>
        <p:spPr>
          <a:xfrm>
            <a:off x="76200" y="5783802"/>
            <a:ext cx="8839200" cy="685800"/>
          </a:xfrm>
          <a:prstGeom prst="r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Triangle 12"/>
          <p:cNvSpPr/>
          <p:nvPr/>
        </p:nvSpPr>
        <p:spPr>
          <a:xfrm flipH="1">
            <a:off x="228600" y="6115605"/>
            <a:ext cx="8839200" cy="685800"/>
          </a:xfrm>
          <a:prstGeom prst="rtTriangl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35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6" name="Picture 5" descr="CFC_PPT_divider.jpg"/>
          <p:cNvPicPr>
            <a:picLocks noChangeAspect="1"/>
          </p:cNvPicPr>
          <p:nvPr/>
        </p:nvPicPr>
        <p:blipFill>
          <a:blip r:embed="rId2"/>
          <a:stretch>
            <a:fillRect/>
          </a:stretch>
        </p:blipFill>
        <p:spPr>
          <a:xfrm>
            <a:off x="-76200" y="0"/>
            <a:ext cx="9220200" cy="6858000"/>
          </a:xfrm>
          <a:prstGeom prst="rect">
            <a:avLst/>
          </a:prstGeom>
        </p:spPr>
      </p:pic>
      <p:sp>
        <p:nvSpPr>
          <p:cNvPr id="4" name="Title 1"/>
          <p:cNvSpPr>
            <a:spLocks noGrp="1"/>
          </p:cNvSpPr>
          <p:nvPr>
            <p:ph type="title"/>
          </p:nvPr>
        </p:nvSpPr>
        <p:spPr>
          <a:xfrm>
            <a:off x="762000" y="2133600"/>
            <a:ext cx="7772400" cy="2590800"/>
          </a:xfrm>
          <a:prstGeom prst="rect">
            <a:avLst/>
          </a:prstGeom>
        </p:spPr>
        <p:txBody>
          <a:bodyPr>
            <a:normAutofit fontScale="90000"/>
          </a:bodyPr>
          <a:lstStyle>
            <a:lvl1pPr>
              <a:defRPr>
                <a:solidFill>
                  <a:schemeClr val="bg1"/>
                </a:solidFill>
              </a:defRPr>
            </a:lvl1pPr>
          </a:lstStyle>
          <a:p>
            <a:r>
              <a:rPr lang="en-US" dirty="0" smtClean="0"/>
              <a:t>Click to edit Master title style</a:t>
            </a:r>
            <a:endParaRPr lang="en-US" sz="2700" dirty="0"/>
          </a:p>
        </p:txBody>
      </p:sp>
    </p:spTree>
    <p:extLst>
      <p:ext uri="{BB962C8B-B14F-4D97-AF65-F5344CB8AC3E}">
        <p14:creationId xmlns:p14="http://schemas.microsoft.com/office/powerpoint/2010/main" val="169240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172200"/>
            <a:ext cx="2133600" cy="365125"/>
          </a:xfrm>
          <a:prstGeom prst="rect">
            <a:avLst/>
          </a:prstGeom>
        </p:spPr>
        <p:txBody>
          <a:bodyPr vert="horz" lIns="91440" tIns="45720" rIns="91440" bIns="45720" rtlCol="0" anchor="ctr"/>
          <a:lstStyle>
            <a:lvl1pPr algn="r">
              <a:defRPr sz="1200">
                <a:solidFill>
                  <a:srgbClr val="FFFFFF"/>
                </a:solidFill>
              </a:defRPr>
            </a:lvl1pPr>
          </a:lstStyle>
          <a:p>
            <a:fld id="{7F65844A-7383-40AF-9D22-C9A776DCBB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l" defTabSz="457200" rtl="0" eaLnBrk="1" latinLnBrk="0" hangingPunct="1">
        <a:spcBef>
          <a:spcPct val="0"/>
        </a:spcBef>
        <a:buNone/>
        <a:defRPr sz="36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Tx/>
        <a:buNone/>
        <a:defRPr sz="2200" b="1" kern="1200">
          <a:solidFill>
            <a:schemeClr val="accent1"/>
          </a:solidFill>
          <a:latin typeface="Arial"/>
          <a:ea typeface="+mn-ea"/>
          <a:cs typeface="Arial"/>
        </a:defRPr>
      </a:lvl1pPr>
      <a:lvl2pPr marL="182880" indent="-285750" algn="l" defTabSz="457200" rtl="0" eaLnBrk="1" latinLnBrk="0" hangingPunct="1">
        <a:spcBef>
          <a:spcPct val="20000"/>
        </a:spcBef>
        <a:buClr>
          <a:schemeClr val="accent4"/>
        </a:buClr>
        <a:buFont typeface="Arial"/>
        <a:buChar char="•"/>
        <a:defRPr sz="2200" kern="1200">
          <a:solidFill>
            <a:schemeClr val="tx1"/>
          </a:solidFill>
          <a:latin typeface="Arial"/>
          <a:ea typeface="+mn-ea"/>
          <a:cs typeface="Arial"/>
        </a:defRPr>
      </a:lvl2pPr>
      <a:lvl3pPr marL="685800" indent="-228600" algn="l" defTabSz="457200" rtl="0" eaLnBrk="1" latinLnBrk="0" hangingPunct="1">
        <a:spcBef>
          <a:spcPct val="20000"/>
        </a:spcBef>
        <a:buClr>
          <a:schemeClr val="accent4"/>
        </a:buClr>
        <a:buFont typeface="Lucida Grande"/>
        <a:buChar char="-"/>
        <a:defRPr sz="2200" kern="1200">
          <a:solidFill>
            <a:schemeClr val="tx1"/>
          </a:solidFill>
          <a:latin typeface="Arial"/>
          <a:ea typeface="+mn-ea"/>
          <a:cs typeface="Arial"/>
        </a:defRPr>
      </a:lvl3pPr>
      <a:lvl4pPr marL="914400"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4pPr>
      <a:lvl5pPr marL="1097280"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aacounty.org/Partnership/Resources/Cultural_Sensitivity.pdf" TargetMode="External"/><Relationship Id="rId2" Type="http://schemas.openxmlformats.org/officeDocument/2006/relationships/hyperlink" Target="http://www.ncehs.com/strategy.htm" TargetMode="Externa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hyperlink" Target="http://www.culturecoach.biz/culturalquicktip.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04800"/>
            <a:ext cx="7391400" cy="2667000"/>
          </a:xfrm>
        </p:spPr>
        <p:txBody>
          <a:bodyPr>
            <a:normAutofit/>
          </a:bodyPr>
          <a:lstStyle/>
          <a:p>
            <a:pPr algn="ctr"/>
            <a:r>
              <a:rPr lang="en-US" sz="3200" dirty="0">
                <a:solidFill>
                  <a:srgbClr val="FF0000"/>
                </a:solidFill>
              </a:rPr>
              <a:t>DIVERSITY: How does it make us see, hear, feel, think and act?</a:t>
            </a:r>
            <a:endParaRPr lang="en-US" sz="3200" b="1" dirty="0">
              <a:solidFill>
                <a:srgbClr val="FF0000"/>
              </a:solidFill>
            </a:endParaRPr>
          </a:p>
        </p:txBody>
      </p:sp>
      <p:sp>
        <p:nvSpPr>
          <p:cNvPr id="3" name="Subtitle 2"/>
          <p:cNvSpPr>
            <a:spLocks noGrp="1"/>
          </p:cNvSpPr>
          <p:nvPr>
            <p:ph type="subTitle" idx="4294967295"/>
          </p:nvPr>
        </p:nvSpPr>
        <p:spPr>
          <a:xfrm>
            <a:off x="2209800" y="2286000"/>
            <a:ext cx="4876800" cy="1676400"/>
          </a:xfrm>
          <a:prstGeom prst="rect">
            <a:avLst/>
          </a:prstGeom>
        </p:spPr>
        <p:txBody>
          <a:bodyPr>
            <a:noAutofit/>
          </a:bodyPr>
          <a:lstStyle/>
          <a:p>
            <a:pPr algn="ctr"/>
            <a:r>
              <a:rPr lang="en-US" sz="2000" dirty="0" smtClean="0">
                <a:solidFill>
                  <a:schemeClr val="bg1"/>
                </a:solidFill>
              </a:rPr>
              <a:t>Lakshmi Mahadevan</a:t>
            </a:r>
            <a:r>
              <a:rPr lang="en-US" sz="2000" smtClean="0">
                <a:solidFill>
                  <a:schemeClr val="bg1"/>
                </a:solidFill>
              </a:rPr>
              <a:t>, Ph.D.</a:t>
            </a:r>
            <a:endParaRPr lang="en-US" sz="2000" dirty="0" smtClean="0">
              <a:solidFill>
                <a:schemeClr val="bg1"/>
              </a:solidFill>
            </a:endParaRPr>
          </a:p>
          <a:p>
            <a:pPr algn="ctr"/>
            <a:r>
              <a:rPr lang="en-US" sz="2000" dirty="0" smtClean="0">
                <a:solidFill>
                  <a:schemeClr val="bg1"/>
                </a:solidFill>
              </a:rPr>
              <a:t>Assistant Professor/Extension Specialist – </a:t>
            </a:r>
            <a:r>
              <a:rPr lang="en-US" sz="2000" dirty="0">
                <a:solidFill>
                  <a:schemeClr val="bg1"/>
                </a:solidFill>
              </a:rPr>
              <a:t>Special </a:t>
            </a:r>
            <a:r>
              <a:rPr lang="en-US" sz="2000" dirty="0" smtClean="0">
                <a:solidFill>
                  <a:schemeClr val="bg1"/>
                </a:solidFill>
              </a:rPr>
              <a:t>Populations</a:t>
            </a:r>
          </a:p>
          <a:p>
            <a:pPr algn="ctr"/>
            <a:r>
              <a:rPr lang="en-US" sz="2000" dirty="0" smtClean="0">
                <a:solidFill>
                  <a:schemeClr val="bg1"/>
                </a:solidFill>
              </a:rPr>
              <a:t>Texas </a:t>
            </a:r>
            <a:r>
              <a:rPr lang="en-US" sz="2000" dirty="0">
                <a:solidFill>
                  <a:schemeClr val="bg1"/>
                </a:solidFill>
              </a:rPr>
              <a:t>A&amp;M </a:t>
            </a:r>
            <a:r>
              <a:rPr lang="en-US" sz="2000" dirty="0" err="1">
                <a:solidFill>
                  <a:schemeClr val="bg1"/>
                </a:solidFill>
              </a:rPr>
              <a:t>AgriLife</a:t>
            </a:r>
            <a:r>
              <a:rPr lang="en-US" sz="2000" dirty="0">
                <a:solidFill>
                  <a:schemeClr val="bg1"/>
                </a:solidFill>
              </a:rPr>
              <a:t> Extension Service</a:t>
            </a:r>
          </a:p>
          <a:p>
            <a:pPr algn="ctr"/>
            <a:endParaRPr lang="en-US" sz="2000" dirty="0" smtClean="0">
              <a:solidFill>
                <a:schemeClr val="bg1"/>
              </a:solidFill>
            </a:endParaRPr>
          </a:p>
          <a:p>
            <a:pPr algn="ctr"/>
            <a:endParaRPr lang="en-US" sz="2000" dirty="0">
              <a:solidFill>
                <a:schemeClr val="bg1"/>
              </a:solidFill>
            </a:endParaRPr>
          </a:p>
        </p:txBody>
      </p:sp>
      <p:pic>
        <p:nvPicPr>
          <p:cNvPr id="4098" name="Picture 2" descr="C:\Users\lmahadevan\AppData\Local\Microsoft\Windows\Temporary Internet Files\Content.IE5\YA2IQ3MB\MC91021636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975"/>
            <a:ext cx="2209800" cy="19251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345097"/>
            <a:ext cx="2895600" cy="9583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5432047"/>
            <a:ext cx="2590800" cy="948631"/>
          </a:xfrm>
          <a:prstGeom prst="rect">
            <a:avLst/>
          </a:prstGeom>
        </p:spPr>
      </p:pic>
      <p:sp>
        <p:nvSpPr>
          <p:cNvPr id="4" name="TextBox 3"/>
          <p:cNvSpPr txBox="1"/>
          <p:nvPr/>
        </p:nvSpPr>
        <p:spPr>
          <a:xfrm>
            <a:off x="3124200" y="5029200"/>
            <a:ext cx="3278079" cy="1754326"/>
          </a:xfrm>
          <a:prstGeom prst="rect">
            <a:avLst/>
          </a:prstGeom>
          <a:noFill/>
        </p:spPr>
        <p:txBody>
          <a:bodyPr wrap="square" rtlCol="0">
            <a:spAutoFit/>
          </a:bodyPr>
          <a:lstStyle/>
          <a:p>
            <a:pPr algn="ctr"/>
            <a:r>
              <a:rPr lang="en-US" sz="1200" i="1" dirty="0">
                <a:solidFill>
                  <a:schemeClr val="bg1"/>
                </a:solidFill>
              </a:rPr>
              <a:t>Educational programs of the Texas A&amp;M </a:t>
            </a:r>
            <a:r>
              <a:rPr lang="en-US" sz="1200" i="1" dirty="0" err="1">
                <a:solidFill>
                  <a:schemeClr val="bg1"/>
                </a:solidFill>
              </a:rPr>
              <a:t>AgriLife</a:t>
            </a:r>
            <a:r>
              <a:rPr lang="en-US" sz="1200" i="1" dirty="0">
                <a:solidFill>
                  <a:schemeClr val="bg1"/>
                </a:solidFill>
              </a:rPr>
              <a:t> Extension Service are open to all people without regard </a:t>
            </a:r>
            <a:r>
              <a:rPr lang="en-US" sz="1200" dirty="0">
                <a:solidFill>
                  <a:schemeClr val="bg1"/>
                </a:solidFill>
              </a:rPr>
              <a:t/>
            </a:r>
            <a:br>
              <a:rPr lang="en-US" sz="1200" dirty="0">
                <a:solidFill>
                  <a:schemeClr val="bg1"/>
                </a:solidFill>
              </a:rPr>
            </a:br>
            <a:r>
              <a:rPr lang="en-US" sz="1200" i="1" dirty="0">
                <a:solidFill>
                  <a:schemeClr val="bg1"/>
                </a:solidFill>
              </a:rPr>
              <a:t>to race, color, sex, religion, national origin, age, disability, genetic information, or veteran status. </a:t>
            </a:r>
            <a:br>
              <a:rPr lang="en-US" sz="1200" i="1" dirty="0">
                <a:solidFill>
                  <a:schemeClr val="bg1"/>
                </a:solidFill>
              </a:rPr>
            </a:br>
            <a:r>
              <a:rPr lang="en-US" sz="1200" i="1" dirty="0">
                <a:solidFill>
                  <a:schemeClr val="bg1"/>
                </a:solidFill>
              </a:rPr>
              <a:t>The Texas A&amp;M University System, U.S. Department of Agriculture, and the County Commissioners Courts of Texas Cooperating</a:t>
            </a:r>
            <a:r>
              <a:rPr lang="en-US" sz="1200" dirty="0">
                <a:solidFill>
                  <a:schemeClr val="bg1"/>
                </a:solidFill>
              </a:rPr>
              <a:t/>
            </a:r>
            <a:br>
              <a:rPr lang="en-US" sz="1200" dirty="0">
                <a:solidFill>
                  <a:schemeClr val="bg1"/>
                </a:solidFill>
              </a:rPr>
            </a:br>
            <a:endParaRPr lang="en-US" sz="1200" dirty="0">
              <a:solidFill>
                <a:schemeClr val="bg1"/>
              </a:solidFill>
            </a:endParaRPr>
          </a:p>
        </p:txBody>
      </p:sp>
    </p:spTree>
    <p:extLst>
      <p:ext uri="{BB962C8B-B14F-4D97-AF65-F5344CB8AC3E}">
        <p14:creationId xmlns:p14="http://schemas.microsoft.com/office/powerpoint/2010/main" val="2365329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739123"/>
          </a:xfrm>
        </p:spPr>
        <p:txBody>
          <a:bodyPr/>
          <a:lstStyle/>
          <a:p>
            <a:r>
              <a:rPr lang="en-US" dirty="0" err="1" smtClean="0"/>
              <a:t>Ableism</a:t>
            </a:r>
            <a:endParaRPr lang="en-US" dirty="0"/>
          </a:p>
        </p:txBody>
      </p:sp>
      <p:sp>
        <p:nvSpPr>
          <p:cNvPr id="3" name="Content Placeholder 2"/>
          <p:cNvSpPr>
            <a:spLocks noGrp="1"/>
          </p:cNvSpPr>
          <p:nvPr>
            <p:ph type="body" sz="quarter" idx="12"/>
          </p:nvPr>
        </p:nvSpPr>
        <p:spPr>
          <a:xfrm>
            <a:off x="152400" y="883865"/>
            <a:ext cx="6324600" cy="4807998"/>
          </a:xfrm>
        </p:spPr>
        <p:txBody>
          <a:bodyPr>
            <a:noAutofit/>
          </a:bodyPr>
          <a:lstStyle/>
          <a:p>
            <a:pPr marL="0" indent="0">
              <a:buNone/>
            </a:pPr>
            <a:r>
              <a:rPr lang="en-US" sz="2400" b="1" dirty="0" err="1">
                <a:solidFill>
                  <a:schemeClr val="accent1"/>
                </a:solidFill>
              </a:rPr>
              <a:t>Ableism</a:t>
            </a:r>
            <a:r>
              <a:rPr lang="en-US" sz="2400" b="1" dirty="0">
                <a:solidFill>
                  <a:schemeClr val="accent1"/>
                </a:solidFill>
              </a:rPr>
              <a:t> is discrimination based on physical or mental disabilities. </a:t>
            </a:r>
            <a:r>
              <a:rPr lang="en-US" sz="2400" b="1" dirty="0" smtClean="0">
                <a:solidFill>
                  <a:schemeClr val="accent1"/>
                </a:solidFill>
              </a:rPr>
              <a:t>When you:</a:t>
            </a:r>
          </a:p>
          <a:p>
            <a:r>
              <a:rPr lang="en-US" sz="2400" dirty="0" smtClean="0"/>
              <a:t>Feel </a:t>
            </a:r>
            <a:r>
              <a:rPr lang="en-US" sz="2400" dirty="0"/>
              <a:t>uncomfortable with visible disabilities</a:t>
            </a:r>
          </a:p>
          <a:p>
            <a:r>
              <a:rPr lang="en-US" sz="2400" dirty="0" smtClean="0"/>
              <a:t>Look at somebody in a wheelchair and automatically go to aid them. Just ask – can I help? And don’t be surprised (or hurt) if they say “no”.</a:t>
            </a:r>
          </a:p>
          <a:p>
            <a:r>
              <a:rPr lang="en-US" sz="2400" dirty="0" smtClean="0"/>
              <a:t>Apologize to someone who has a visual impairment because you said, “You see…”, “Let me show you…”</a:t>
            </a:r>
          </a:p>
          <a:p>
            <a:r>
              <a:rPr lang="en-US" sz="2400" dirty="0" smtClean="0"/>
              <a:t>Use words like “retard” or “handicapped” even in a humorous context</a:t>
            </a:r>
          </a:p>
          <a:p>
            <a:pPr marL="402336" lvl="1" indent="0">
              <a:buNone/>
            </a:pPr>
            <a:endParaRPr lang="en-US" sz="2400" dirty="0" smtClean="0"/>
          </a:p>
        </p:txBody>
      </p:sp>
      <p:pic>
        <p:nvPicPr>
          <p:cNvPr id="1026" name="Picture 2" descr="C:\Users\lmahadevan\AppData\Local\Microsoft\Windows\Temporary Internet Files\Content.IE5\HGSSMHPY\MP9004307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609600"/>
            <a:ext cx="1804690" cy="2678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6" name="Picture 2" descr="C:\Users\shawna.manning\Downloads\iStock_000009670805Medi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880" t="12604" r="15771"/>
          <a:stretch/>
        </p:blipFill>
        <p:spPr bwMode="auto">
          <a:xfrm>
            <a:off x="6477000" y="2743200"/>
            <a:ext cx="1804690" cy="2971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95830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Sexism</a:t>
            </a:r>
          </a:p>
        </p:txBody>
      </p:sp>
      <p:sp>
        <p:nvSpPr>
          <p:cNvPr id="3" name="Content Placeholder 2"/>
          <p:cNvSpPr>
            <a:spLocks noGrp="1"/>
          </p:cNvSpPr>
          <p:nvPr>
            <p:ph type="body" sz="quarter" idx="12"/>
          </p:nvPr>
        </p:nvSpPr>
        <p:spPr>
          <a:xfrm>
            <a:off x="381000" y="990600"/>
            <a:ext cx="8610600" cy="4807998"/>
          </a:xfrm>
        </p:spPr>
        <p:txBody>
          <a:bodyPr>
            <a:normAutofit/>
          </a:bodyPr>
          <a:lstStyle/>
          <a:p>
            <a:pPr marL="0" indent="0">
              <a:buNone/>
            </a:pPr>
            <a:r>
              <a:rPr lang="en-US" sz="2800" dirty="0"/>
              <a:t>Sexism are </a:t>
            </a:r>
            <a:r>
              <a:rPr lang="en-US" sz="2800" dirty="0" smtClean="0"/>
              <a:t>behaviors </a:t>
            </a:r>
            <a:r>
              <a:rPr lang="en-US" sz="2800" dirty="0"/>
              <a:t>and beliefs that rank the sexes (the physical characteristics that </a:t>
            </a:r>
            <a:r>
              <a:rPr lang="en-US" sz="2800" dirty="0" smtClean="0"/>
              <a:t>define male </a:t>
            </a:r>
            <a:r>
              <a:rPr lang="en-US" sz="2800" dirty="0"/>
              <a:t>and female) and genders (the cultural definitions of what is feminine and what is </a:t>
            </a:r>
            <a:r>
              <a:rPr lang="en-US" sz="2800" dirty="0" smtClean="0"/>
              <a:t>masculine</a:t>
            </a:r>
            <a:r>
              <a:rPr lang="en-US" sz="2800" dirty="0"/>
              <a:t>), placing more value on one than another.</a:t>
            </a:r>
          </a:p>
        </p:txBody>
      </p:sp>
      <p:pic>
        <p:nvPicPr>
          <p:cNvPr id="3074" name="Picture 2" descr="H:\PICTURES\People\fun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36" b="100000" l="10000" r="90000"/>
                    </a14:imgEffect>
                  </a14:imgLayer>
                </a14:imgProps>
              </a:ext>
              <a:ext uri="{28A0092B-C50C-407E-A947-70E740481C1C}">
                <a14:useLocalDpi xmlns:a14="http://schemas.microsoft.com/office/drawing/2010/main" val="0"/>
              </a:ext>
            </a:extLst>
          </a:blip>
          <a:srcRect/>
          <a:stretch>
            <a:fillRect/>
          </a:stretch>
        </p:blipFill>
        <p:spPr bwMode="auto">
          <a:xfrm>
            <a:off x="0" y="3200400"/>
            <a:ext cx="4876800" cy="32537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PICTURES\People\iStock_000006345083Large.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932" b="100000" l="0" r="89983"/>
                    </a14:imgEffect>
                  </a14:imgLayer>
                </a14:imgProps>
              </a:ext>
              <a:ext uri="{28A0092B-C50C-407E-A947-70E740481C1C}">
                <a14:useLocalDpi xmlns:a14="http://schemas.microsoft.com/office/drawing/2010/main" val="0"/>
              </a:ext>
            </a:extLst>
          </a:blip>
          <a:srcRect l="4638" t="10434" r="27408"/>
          <a:stretch/>
        </p:blipFill>
        <p:spPr bwMode="auto">
          <a:xfrm>
            <a:off x="4800600" y="3407915"/>
            <a:ext cx="3467100" cy="3046225"/>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p:nvSpPr>
        <p:spPr>
          <a:xfrm flipH="1">
            <a:off x="2743200" y="5943600"/>
            <a:ext cx="6096000" cy="660283"/>
          </a:xfrm>
          <a:prstGeom prst="rtTriangl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a:off x="231396" y="5943600"/>
            <a:ext cx="6096000" cy="660283"/>
          </a:xfrm>
          <a:prstGeom prst="r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764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3838"/>
            <a:ext cx="8610600" cy="739123"/>
          </a:xfrm>
        </p:spPr>
        <p:txBody>
          <a:bodyPr/>
          <a:lstStyle/>
          <a:p>
            <a:r>
              <a:rPr lang="en-US" dirty="0" smtClean="0"/>
              <a:t>Female - ism</a:t>
            </a:r>
            <a:endParaRPr lang="en-US" dirty="0"/>
          </a:p>
        </p:txBody>
      </p:sp>
      <p:sp>
        <p:nvSpPr>
          <p:cNvPr id="3" name="Content Placeholder 2"/>
          <p:cNvSpPr>
            <a:spLocks noGrp="1"/>
          </p:cNvSpPr>
          <p:nvPr>
            <p:ph type="body" sz="quarter" idx="12"/>
          </p:nvPr>
        </p:nvSpPr>
        <p:spPr>
          <a:xfrm>
            <a:off x="228600" y="818102"/>
            <a:ext cx="4953000" cy="4807998"/>
          </a:xfrm>
        </p:spPr>
        <p:txBody>
          <a:bodyPr/>
          <a:lstStyle/>
          <a:p>
            <a:pPr marL="0" indent="0">
              <a:buNone/>
            </a:pPr>
            <a:r>
              <a:rPr lang="en-US" sz="2800" b="1" dirty="0" smtClean="0">
                <a:solidFill>
                  <a:schemeClr val="accent1"/>
                </a:solidFill>
              </a:rPr>
              <a:t>When you:</a:t>
            </a:r>
          </a:p>
          <a:p>
            <a:r>
              <a:rPr lang="en-US" sz="2800" dirty="0" smtClean="0"/>
              <a:t>Say, (before the person is more comfortable with you) “Ooh I like your skirt/dress, where did you get it?”</a:t>
            </a:r>
          </a:p>
          <a:p>
            <a:r>
              <a:rPr lang="en-US" sz="2800" dirty="0" smtClean="0"/>
              <a:t>Think, “I have a female boss – bet she’s “moody”!”</a:t>
            </a:r>
          </a:p>
          <a:p>
            <a:r>
              <a:rPr lang="en-US" sz="2800" dirty="0" smtClean="0"/>
              <a:t>Gossip with a female colleague because that’s what women do.</a:t>
            </a:r>
          </a:p>
          <a:p>
            <a:r>
              <a:rPr lang="en-US" sz="2800" dirty="0" smtClean="0"/>
              <a:t>Motherhood vs. Singlehood </a:t>
            </a:r>
          </a:p>
          <a:p>
            <a:endParaRPr lang="en-US" sz="2400" dirty="0" smtClean="0"/>
          </a:p>
          <a:p>
            <a:endParaRPr lang="en-US" sz="2400" dirty="0"/>
          </a:p>
        </p:txBody>
      </p:sp>
      <p:pic>
        <p:nvPicPr>
          <p:cNvPr id="8194" name="Picture 2" descr="H:\PICTURES\People\iStock_000033907352Larg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17" r="20793"/>
          <a:stretch/>
        </p:blipFill>
        <p:spPr bwMode="auto">
          <a:xfrm>
            <a:off x="5362575" y="533400"/>
            <a:ext cx="3355346"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55323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 ism</a:t>
            </a:r>
            <a:endParaRPr lang="en-US" dirty="0"/>
          </a:p>
        </p:txBody>
      </p:sp>
      <p:sp>
        <p:nvSpPr>
          <p:cNvPr id="3" name="Content Placeholder 2"/>
          <p:cNvSpPr>
            <a:spLocks noGrp="1"/>
          </p:cNvSpPr>
          <p:nvPr>
            <p:ph type="body" sz="quarter" idx="12"/>
          </p:nvPr>
        </p:nvSpPr>
        <p:spPr>
          <a:xfrm>
            <a:off x="4114800" y="1219200"/>
            <a:ext cx="4800600" cy="4807998"/>
          </a:xfrm>
        </p:spPr>
        <p:txBody>
          <a:bodyPr>
            <a:noAutofit/>
          </a:bodyPr>
          <a:lstStyle/>
          <a:p>
            <a:pPr marL="68580" indent="0">
              <a:buNone/>
            </a:pPr>
            <a:r>
              <a:rPr lang="en-US" sz="2800" b="1" dirty="0" smtClean="0">
                <a:solidFill>
                  <a:schemeClr val="accent1"/>
                </a:solidFill>
              </a:rPr>
              <a:t>When you:</a:t>
            </a:r>
          </a:p>
          <a:p>
            <a:r>
              <a:rPr lang="en-US" sz="2800" dirty="0" smtClean="0"/>
              <a:t>Think, “The boss is a male, how not surprising!”</a:t>
            </a:r>
          </a:p>
          <a:p>
            <a:r>
              <a:rPr lang="en-US" sz="2800" dirty="0" smtClean="0"/>
              <a:t>Say, “The males get all the breaks”.</a:t>
            </a:r>
          </a:p>
          <a:p>
            <a:r>
              <a:rPr lang="en-US" sz="2800" dirty="0" smtClean="0"/>
              <a:t>Are surprised that the males at work cook, are hospitable or perform “</a:t>
            </a:r>
            <a:r>
              <a:rPr lang="en-US" sz="2800" dirty="0" err="1" smtClean="0"/>
              <a:t>womenly</a:t>
            </a:r>
            <a:r>
              <a:rPr lang="en-US" sz="2800" dirty="0" smtClean="0"/>
              <a:t>” tasks</a:t>
            </a:r>
          </a:p>
          <a:p>
            <a:pPr marL="365760" lvl="1" indent="0">
              <a:buNone/>
            </a:pPr>
            <a:endParaRPr lang="en-US" sz="3200" dirty="0" smtClean="0"/>
          </a:p>
          <a:p>
            <a:pPr lvl="1"/>
            <a:endParaRPr lang="en-US" sz="3200" dirty="0"/>
          </a:p>
        </p:txBody>
      </p:sp>
      <p:pic>
        <p:nvPicPr>
          <p:cNvPr id="4099" name="Picture 3" descr="H:\PICTURES\People\iStock_000012581288Mediu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755"/>
          <a:stretch/>
        </p:blipFill>
        <p:spPr bwMode="auto">
          <a:xfrm>
            <a:off x="314325" y="1219200"/>
            <a:ext cx="3456482" cy="4603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39768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Weight-ism	</a:t>
            </a:r>
            <a:endParaRPr lang="en-US" dirty="0"/>
          </a:p>
        </p:txBody>
      </p:sp>
      <p:sp>
        <p:nvSpPr>
          <p:cNvPr id="3" name="Content Placeholder 2"/>
          <p:cNvSpPr>
            <a:spLocks noGrp="1"/>
          </p:cNvSpPr>
          <p:nvPr>
            <p:ph type="body" sz="quarter" idx="12"/>
          </p:nvPr>
        </p:nvSpPr>
        <p:spPr>
          <a:xfrm>
            <a:off x="2133600" y="1145127"/>
            <a:ext cx="4448175" cy="4807998"/>
          </a:xfrm>
        </p:spPr>
        <p:txBody>
          <a:bodyPr>
            <a:normAutofit/>
          </a:bodyPr>
          <a:lstStyle/>
          <a:p>
            <a:pPr marL="0" indent="0">
              <a:buNone/>
            </a:pPr>
            <a:r>
              <a:rPr lang="en-US" sz="2800" b="1" dirty="0" smtClean="0">
                <a:solidFill>
                  <a:schemeClr val="accent1"/>
                </a:solidFill>
              </a:rPr>
              <a:t>Bias </a:t>
            </a:r>
            <a:r>
              <a:rPr lang="en-US" sz="2800" b="1" dirty="0">
                <a:solidFill>
                  <a:schemeClr val="accent1"/>
                </a:solidFill>
              </a:rPr>
              <a:t>or discrimination against people who are </a:t>
            </a:r>
            <a:r>
              <a:rPr lang="en-US" sz="2800" b="1" dirty="0" smtClean="0">
                <a:solidFill>
                  <a:schemeClr val="accent1"/>
                </a:solidFill>
              </a:rPr>
              <a:t>over or under-weight.</a:t>
            </a:r>
          </a:p>
          <a:p>
            <a:r>
              <a:rPr lang="en-US" sz="2800" dirty="0" smtClean="0"/>
              <a:t>Wow he is big!</a:t>
            </a:r>
          </a:p>
          <a:p>
            <a:r>
              <a:rPr lang="en-US" sz="2800" dirty="0" smtClean="0"/>
              <a:t>She needs to eat a </a:t>
            </a:r>
            <a:r>
              <a:rPr lang="en-US" sz="2800" dirty="0"/>
              <a:t> </a:t>
            </a:r>
            <a:r>
              <a:rPr lang="en-US" sz="2800" dirty="0" smtClean="0"/>
              <a:t>                                                  sandwich</a:t>
            </a:r>
          </a:p>
          <a:p>
            <a:r>
              <a:rPr lang="en-US" sz="2800" dirty="0" smtClean="0"/>
              <a:t>At the gym you think “they don’t need to exercise”, or “it’s too late for them to be here”.</a:t>
            </a:r>
          </a:p>
          <a:p>
            <a:pPr marL="365760" lvl="1" indent="0">
              <a:buNone/>
            </a:pPr>
            <a:endParaRPr lang="en-US" sz="3600" dirty="0" smtClean="0"/>
          </a:p>
          <a:p>
            <a:pPr lvl="1"/>
            <a:endParaRPr lang="en-US" sz="3600" dirty="0"/>
          </a:p>
        </p:txBody>
      </p:sp>
      <p:pic>
        <p:nvPicPr>
          <p:cNvPr id="7170" name="Picture 2" descr="H:\PICTURES\People\iStock_000006064366Large.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941" b="100000" l="9965" r="100000"/>
                    </a14:imgEffect>
                  </a14:imgLayer>
                </a14:imgProps>
              </a:ext>
              <a:ext uri="{28A0092B-C50C-407E-A947-70E740481C1C}">
                <a14:useLocalDpi xmlns:a14="http://schemas.microsoft.com/office/drawing/2010/main" val="0"/>
              </a:ext>
            </a:extLst>
          </a:blip>
          <a:srcRect/>
          <a:stretch>
            <a:fillRect/>
          </a:stretch>
        </p:blipFill>
        <p:spPr bwMode="auto">
          <a:xfrm flipH="1">
            <a:off x="259971" y="3505200"/>
            <a:ext cx="2554759" cy="3007687"/>
          </a:xfrm>
          <a:prstGeom prst="rect">
            <a:avLst/>
          </a:prstGeom>
          <a:noFill/>
          <a:extLst>
            <a:ext uri="{909E8E84-426E-40DD-AFC4-6F175D3DCCD1}">
              <a14:hiddenFill xmlns:a14="http://schemas.microsoft.com/office/drawing/2010/main">
                <a:solidFill>
                  <a:srgbClr val="FFFFFF"/>
                </a:solidFill>
              </a14:hiddenFill>
            </a:ext>
          </a:extLst>
        </p:spPr>
      </p:pic>
      <p:sp>
        <p:nvSpPr>
          <p:cNvPr id="6" name="Right Triangle 5"/>
          <p:cNvSpPr/>
          <p:nvPr/>
        </p:nvSpPr>
        <p:spPr>
          <a:xfrm flipH="1">
            <a:off x="2743200" y="5943600"/>
            <a:ext cx="6096000" cy="660283"/>
          </a:xfrm>
          <a:prstGeom prst="rtTriangl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a:off x="231396" y="5943600"/>
            <a:ext cx="6096000" cy="660283"/>
          </a:xfrm>
          <a:prstGeom prst="r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S:\PICTURES\People\0083CI_4860032.jpg"/>
          <p:cNvPicPr>
            <a:picLocks noChangeAspect="1" noChangeArrowheads="1"/>
          </p:cNvPicPr>
          <p:nvPr/>
        </p:nvPicPr>
        <p:blipFill rotWithShape="1">
          <a:blip r:embed="rId4">
            <a:extLst>
              <a:ext uri="{28A0092B-C50C-407E-A947-70E740481C1C}">
                <a14:useLocalDpi xmlns:a14="http://schemas.microsoft.com/office/drawing/2010/main" val="0"/>
              </a:ext>
            </a:extLst>
          </a:blip>
          <a:srcRect l="17500" r="16406"/>
          <a:stretch/>
        </p:blipFill>
        <p:spPr bwMode="auto">
          <a:xfrm>
            <a:off x="6429375" y="1752600"/>
            <a:ext cx="268605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90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Racism</a:t>
            </a:r>
            <a:endParaRPr lang="en-US" dirty="0"/>
          </a:p>
        </p:txBody>
      </p:sp>
      <p:sp>
        <p:nvSpPr>
          <p:cNvPr id="3" name="Content Placeholder 2"/>
          <p:cNvSpPr>
            <a:spLocks noGrp="1"/>
          </p:cNvSpPr>
          <p:nvPr>
            <p:ph type="body" sz="quarter" idx="12"/>
          </p:nvPr>
        </p:nvSpPr>
        <p:spPr>
          <a:xfrm>
            <a:off x="5561012" y="1371600"/>
            <a:ext cx="3352800" cy="3276600"/>
          </a:xfrm>
        </p:spPr>
        <p:txBody>
          <a:bodyPr>
            <a:noAutofit/>
          </a:bodyPr>
          <a:lstStyle/>
          <a:p>
            <a:pPr marL="0" indent="0">
              <a:buNone/>
            </a:pPr>
            <a:r>
              <a:rPr lang="en-US" sz="2400" dirty="0"/>
              <a:t>Racism is discrimination based on </a:t>
            </a:r>
            <a:r>
              <a:rPr lang="en-US" sz="2400" dirty="0" smtClean="0"/>
              <a:t>color </a:t>
            </a:r>
            <a:r>
              <a:rPr lang="en-US" sz="2400" dirty="0"/>
              <a:t>and/or race and/or ethnicity. This includes </a:t>
            </a:r>
            <a:r>
              <a:rPr lang="en-US" sz="2400" dirty="0" smtClean="0"/>
              <a:t>discriminatory </a:t>
            </a:r>
            <a:r>
              <a:rPr lang="en-US" sz="2400" dirty="0"/>
              <a:t>practices that protect or promote the power of the dominant group. </a:t>
            </a:r>
            <a:r>
              <a:rPr lang="en-US" sz="2400" dirty="0" smtClean="0"/>
              <a:t>Racism </a:t>
            </a:r>
            <a:r>
              <a:rPr lang="en-US" sz="2400" dirty="0"/>
              <a:t>may </a:t>
            </a:r>
            <a:r>
              <a:rPr lang="en-US" sz="2400" dirty="0" smtClean="0"/>
              <a:t>also be the </a:t>
            </a:r>
            <a:r>
              <a:rPr lang="en-US" sz="2400" dirty="0"/>
              <a:t>belief in the </a:t>
            </a:r>
            <a:r>
              <a:rPr lang="en-US" sz="2400" dirty="0" smtClean="0"/>
              <a:t>inherent superiority </a:t>
            </a:r>
            <a:r>
              <a:rPr lang="en-US" sz="2400" dirty="0"/>
              <a:t>of one group over another.</a:t>
            </a:r>
          </a:p>
        </p:txBody>
      </p:sp>
      <p:pic>
        <p:nvPicPr>
          <p:cNvPr id="3075" name="Picture 3" descr="C:\Users\lmahadevan\AppData\Local\Microsoft\Windows\Temporary Internet Files\Content.IE5\HWG17K56\MP90041182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31"/>
          <a:stretch/>
        </p:blipFill>
        <p:spPr bwMode="auto">
          <a:xfrm>
            <a:off x="0" y="990600"/>
            <a:ext cx="556101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139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Ethnicity</a:t>
            </a:r>
            <a:endParaRPr lang="en-US" dirty="0"/>
          </a:p>
        </p:txBody>
      </p:sp>
      <p:sp>
        <p:nvSpPr>
          <p:cNvPr id="3" name="Content Placeholder 2"/>
          <p:cNvSpPr>
            <a:spLocks noGrp="1"/>
          </p:cNvSpPr>
          <p:nvPr>
            <p:ph type="body" sz="quarter" idx="12"/>
          </p:nvPr>
        </p:nvSpPr>
        <p:spPr>
          <a:xfrm>
            <a:off x="304800" y="1219200"/>
            <a:ext cx="3886200" cy="4807998"/>
          </a:xfrm>
        </p:spPr>
        <p:txBody>
          <a:bodyPr>
            <a:noAutofit/>
          </a:bodyPr>
          <a:lstStyle/>
          <a:p>
            <a:pPr marL="3175" lvl="1" indent="0">
              <a:buNone/>
            </a:pPr>
            <a:r>
              <a:rPr lang="en-US" sz="2400" b="1" dirty="0" smtClean="0">
                <a:solidFill>
                  <a:schemeClr val="accent1"/>
                </a:solidFill>
              </a:rPr>
              <a:t>When you:</a:t>
            </a:r>
          </a:p>
          <a:p>
            <a:r>
              <a:rPr lang="en-US" sz="2400" dirty="0" smtClean="0"/>
              <a:t>Are </a:t>
            </a:r>
            <a:r>
              <a:rPr lang="en-US" sz="2400" dirty="0"/>
              <a:t>surprised that the Latino/a/Hispanic person holds a high </a:t>
            </a:r>
            <a:r>
              <a:rPr lang="en-US" sz="2400" dirty="0" smtClean="0"/>
              <a:t>position</a:t>
            </a:r>
            <a:endParaRPr lang="en-US" sz="2400" dirty="0"/>
          </a:p>
          <a:p>
            <a:r>
              <a:rPr lang="en-US" sz="2400" dirty="0"/>
              <a:t>Assume that the African-American woman is a secretary</a:t>
            </a:r>
          </a:p>
          <a:p>
            <a:r>
              <a:rPr lang="en-US" sz="2400" dirty="0"/>
              <a:t>Are shocked that the custodial staff is Caucasian</a:t>
            </a:r>
          </a:p>
          <a:p>
            <a:pPr marL="365760" lvl="1" indent="0">
              <a:buNone/>
            </a:pPr>
            <a:endParaRPr lang="en-US" sz="2200" dirty="0"/>
          </a:p>
        </p:txBody>
      </p:sp>
      <p:pic>
        <p:nvPicPr>
          <p:cNvPr id="9219" name="Picture 3" descr="H:\PICTURES\People\j04088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730500"/>
            <a:ext cx="3060700" cy="306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23" name="Picture 7" descr="H:\PICTURES\People\clean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64225" y="381000"/>
            <a:ext cx="2828925" cy="282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3757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Stereotyping</a:t>
            </a:r>
            <a:endParaRPr lang="en-US" dirty="0"/>
          </a:p>
        </p:txBody>
      </p:sp>
      <p:sp>
        <p:nvSpPr>
          <p:cNvPr id="3" name="Content Placeholder 2"/>
          <p:cNvSpPr>
            <a:spLocks noGrp="1"/>
          </p:cNvSpPr>
          <p:nvPr>
            <p:ph type="body" sz="quarter" idx="12"/>
          </p:nvPr>
        </p:nvSpPr>
        <p:spPr>
          <a:xfrm>
            <a:off x="228600" y="1066800"/>
            <a:ext cx="8610600" cy="4807998"/>
          </a:xfrm>
        </p:spPr>
        <p:txBody>
          <a:bodyPr>
            <a:noAutofit/>
          </a:bodyPr>
          <a:lstStyle/>
          <a:p>
            <a:r>
              <a:rPr lang="en-US" sz="2400" dirty="0" smtClean="0"/>
              <a:t>Oh you </a:t>
            </a:r>
            <a:r>
              <a:rPr lang="en-US" sz="2400" dirty="0"/>
              <a:t>must be good at Math, </a:t>
            </a:r>
            <a:r>
              <a:rPr lang="en-US" sz="2400" dirty="0" smtClean="0"/>
              <a:t>Engineering</a:t>
            </a:r>
          </a:p>
          <a:p>
            <a:r>
              <a:rPr lang="en-US" sz="2400" dirty="0"/>
              <a:t>Oh you probably don’t know what that means…</a:t>
            </a:r>
          </a:p>
          <a:p>
            <a:r>
              <a:rPr lang="en-US" sz="2400" dirty="0" smtClean="0"/>
              <a:t>Oh you must be familiar with rap, </a:t>
            </a:r>
            <a:r>
              <a:rPr lang="en-US" sz="2400" dirty="0" err="1" smtClean="0"/>
              <a:t>hiphop</a:t>
            </a:r>
            <a:r>
              <a:rPr lang="en-US" sz="2400" dirty="0" smtClean="0"/>
              <a:t> etc.</a:t>
            </a:r>
          </a:p>
          <a:p>
            <a:r>
              <a:rPr lang="en-US" sz="2400" dirty="0"/>
              <a:t>I am sorry I can’t say your </a:t>
            </a:r>
            <a:r>
              <a:rPr lang="en-US" sz="2400" dirty="0" smtClean="0"/>
              <a:t>name</a:t>
            </a:r>
          </a:p>
          <a:p>
            <a:r>
              <a:rPr lang="en-US" sz="2400" dirty="0"/>
              <a:t>I have been to India, do you know…?</a:t>
            </a:r>
          </a:p>
          <a:p>
            <a:r>
              <a:rPr lang="en-US" sz="2400" dirty="0" smtClean="0"/>
              <a:t>Bet you love dancing!</a:t>
            </a:r>
          </a:p>
          <a:p>
            <a:r>
              <a:rPr lang="en-US" sz="2400" dirty="0" smtClean="0"/>
              <a:t>Do you play basketball?</a:t>
            </a:r>
          </a:p>
          <a:p>
            <a:r>
              <a:rPr lang="en-US" sz="2400" dirty="0" smtClean="0"/>
              <a:t>Wow you have a Masters?</a:t>
            </a:r>
          </a:p>
          <a:p>
            <a:r>
              <a:rPr lang="en-US" sz="2400" dirty="0"/>
              <a:t>You speak great English</a:t>
            </a:r>
            <a:r>
              <a:rPr lang="en-US" sz="2400" dirty="0" smtClean="0"/>
              <a:t>!</a:t>
            </a:r>
          </a:p>
          <a:p>
            <a:r>
              <a:rPr lang="en-US" sz="2400" dirty="0" smtClean="0"/>
              <a:t>I have a friend who is…</a:t>
            </a:r>
          </a:p>
          <a:p>
            <a:pPr marL="365760" lvl="1" indent="0">
              <a:buNone/>
            </a:pPr>
            <a:endParaRPr lang="en-US" sz="2400" dirty="0"/>
          </a:p>
          <a:p>
            <a:pPr lvl="1"/>
            <a:endParaRPr lang="en-US" sz="2400" dirty="0"/>
          </a:p>
        </p:txBody>
      </p:sp>
      <p:pic>
        <p:nvPicPr>
          <p:cNvPr id="10242" name="Picture 2" descr="H:\PICTURES\People\lapto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63"/>
          <a:stretch/>
        </p:blipFill>
        <p:spPr bwMode="auto">
          <a:xfrm>
            <a:off x="4953000" y="3362325"/>
            <a:ext cx="2890290" cy="2466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00827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type="body" sz="quarter" idx="12"/>
          </p:nvPr>
        </p:nvSpPr>
        <p:spPr/>
        <p:txBody>
          <a:bodyPr>
            <a:normAutofit/>
          </a:bodyPr>
          <a:lstStyle/>
          <a:p>
            <a:r>
              <a:rPr lang="en-US" sz="2400" dirty="0" smtClean="0"/>
              <a:t>Lack of eye contact – often a sign of respect; not inattentive/unmotivated/rude – give it time.</a:t>
            </a:r>
          </a:p>
          <a:p>
            <a:r>
              <a:rPr lang="en-US" sz="2400" dirty="0" smtClean="0"/>
              <a:t>Physical contact– handshakes – wait till they extend their hand. Do not be too touchy-feely.</a:t>
            </a:r>
          </a:p>
          <a:p>
            <a:r>
              <a:rPr lang="en-US" sz="2400" dirty="0" smtClean="0"/>
              <a:t>Saying no – you may not always receive a direct answer.</a:t>
            </a:r>
          </a:p>
          <a:p>
            <a:endParaRPr lang="en-US" dirty="0"/>
          </a:p>
        </p:txBody>
      </p:sp>
      <p:pic>
        <p:nvPicPr>
          <p:cNvPr id="8194" name="Picture 2" descr="C:\Users\lmahadevan\AppData\Local\Microsoft\Windows\Temporary Internet Files\Content.IE5\VMH2NAZY\MP900442432[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145" b="89711" l="0" r="100000"/>
                    </a14:imgEffect>
                  </a14:imgLayer>
                </a14:imgProps>
              </a:ext>
              <a:ext uri="{28A0092B-C50C-407E-A947-70E740481C1C}">
                <a14:useLocalDpi xmlns:a14="http://schemas.microsoft.com/office/drawing/2010/main" val="0"/>
              </a:ext>
            </a:extLst>
          </a:blip>
          <a:srcRect/>
          <a:stretch>
            <a:fillRect/>
          </a:stretch>
        </p:blipFill>
        <p:spPr bwMode="auto">
          <a:xfrm>
            <a:off x="609600" y="2657475"/>
            <a:ext cx="7924800" cy="406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230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flip side:</a:t>
            </a:r>
            <a:endParaRPr lang="en-US" dirty="0"/>
          </a:p>
        </p:txBody>
      </p:sp>
      <p:sp>
        <p:nvSpPr>
          <p:cNvPr id="3" name="Content Placeholder 2"/>
          <p:cNvSpPr>
            <a:spLocks noGrp="1"/>
          </p:cNvSpPr>
          <p:nvPr>
            <p:ph type="body" sz="quarter" idx="12"/>
          </p:nvPr>
        </p:nvSpPr>
        <p:spPr>
          <a:xfrm>
            <a:off x="5334000" y="1752600"/>
            <a:ext cx="3581400" cy="4274598"/>
          </a:xfrm>
        </p:spPr>
        <p:txBody>
          <a:bodyPr>
            <a:normAutofit/>
          </a:bodyPr>
          <a:lstStyle/>
          <a:p>
            <a:pPr marL="68580" indent="0">
              <a:buNone/>
            </a:pPr>
            <a:r>
              <a:rPr lang="en-US" sz="2400" b="1" dirty="0" smtClean="0">
                <a:solidFill>
                  <a:schemeClr val="accent1"/>
                </a:solidFill>
              </a:rPr>
              <a:t>I feel that:</a:t>
            </a:r>
          </a:p>
          <a:p>
            <a:r>
              <a:rPr lang="en-US" sz="2400" dirty="0" smtClean="0"/>
              <a:t>People think I am privileged because I am one of the majority</a:t>
            </a:r>
          </a:p>
          <a:p>
            <a:r>
              <a:rPr lang="en-US" sz="2400" dirty="0" smtClean="0"/>
              <a:t>Everything is easier for me</a:t>
            </a:r>
          </a:p>
          <a:p>
            <a:r>
              <a:rPr lang="en-US" sz="2400" dirty="0" smtClean="0"/>
              <a:t>I should prove that I have earned my place</a:t>
            </a:r>
          </a:p>
          <a:p>
            <a:pPr marL="68580" indent="0">
              <a:buNone/>
            </a:pPr>
            <a:endParaRPr lang="en-US" sz="3600" dirty="0" smtClean="0"/>
          </a:p>
          <a:p>
            <a:endParaRPr lang="en-US" sz="3600" dirty="0"/>
          </a:p>
        </p:txBody>
      </p:sp>
      <p:pic>
        <p:nvPicPr>
          <p:cNvPr id="11266" name="Picture 2" descr="H:\PICTURES\People\Minorities 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1950" y="1752600"/>
            <a:ext cx="4666451" cy="3170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52621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7772400" cy="4724400"/>
          </a:xfrm>
        </p:spPr>
        <p:txBody>
          <a:bodyPr/>
          <a:lstStyle/>
          <a:p>
            <a:pPr algn="ctr"/>
            <a:r>
              <a:rPr lang="en-US" sz="3200" i="1" dirty="0" smtClean="0"/>
              <a:t>Educational </a:t>
            </a:r>
            <a:r>
              <a:rPr lang="en-US" sz="3200" i="1" dirty="0"/>
              <a:t>programs of the Texas A&amp;M </a:t>
            </a:r>
            <a:r>
              <a:rPr lang="en-US" sz="3200" i="1" dirty="0" err="1"/>
              <a:t>AgriLife</a:t>
            </a:r>
            <a:r>
              <a:rPr lang="en-US" sz="3200" i="1" dirty="0"/>
              <a:t> Extension Service are </a:t>
            </a:r>
            <a:r>
              <a:rPr lang="en-US" sz="3200" i="1" dirty="0">
                <a:solidFill>
                  <a:srgbClr val="FF0000"/>
                </a:solidFill>
              </a:rPr>
              <a:t>open to all people without regard </a:t>
            </a:r>
            <a:r>
              <a:rPr lang="en-US" sz="3200" dirty="0">
                <a:solidFill>
                  <a:srgbClr val="FF0000"/>
                </a:solidFill>
              </a:rPr>
              <a:t/>
            </a:r>
            <a:br>
              <a:rPr lang="en-US" sz="3200" dirty="0">
                <a:solidFill>
                  <a:srgbClr val="FF0000"/>
                </a:solidFill>
              </a:rPr>
            </a:br>
            <a:r>
              <a:rPr lang="en-US" sz="3200" i="1" dirty="0">
                <a:solidFill>
                  <a:srgbClr val="FF0000"/>
                </a:solidFill>
              </a:rPr>
              <a:t>to race, color, sex, religion, national origin, age, disability, genetic information, or veteran </a:t>
            </a:r>
            <a:r>
              <a:rPr lang="en-US" sz="3200" i="1" dirty="0" smtClean="0">
                <a:solidFill>
                  <a:srgbClr val="FF0000"/>
                </a:solidFill>
              </a:rPr>
              <a:t>status. </a:t>
            </a:r>
            <a:br>
              <a:rPr lang="en-US" sz="3200" i="1" dirty="0" smtClean="0">
                <a:solidFill>
                  <a:srgbClr val="FF0000"/>
                </a:solidFill>
              </a:rPr>
            </a:br>
            <a:r>
              <a:rPr lang="en-US" sz="3200" i="1" dirty="0" smtClean="0"/>
              <a:t>The </a:t>
            </a:r>
            <a:r>
              <a:rPr lang="en-US" sz="3200" i="1" dirty="0"/>
              <a:t>Texas A&amp;M University System, U.S. Department of Agriculture, and the County Commissioners Courts of Texas Cooperating</a:t>
            </a:r>
            <a:r>
              <a:rPr lang="en-US" sz="3200" dirty="0"/>
              <a:t/>
            </a:r>
            <a:br>
              <a:rPr lang="en-US" sz="3200" dirty="0"/>
            </a:br>
            <a:r>
              <a:rPr lang="en-US" sz="2400" dirty="0"/>
              <a:t/>
            </a:r>
            <a:br>
              <a:rPr lang="en-US" sz="2400" dirty="0"/>
            </a:br>
            <a:endParaRPr lang="en-US" sz="2400" dirty="0"/>
          </a:p>
        </p:txBody>
      </p:sp>
    </p:spTree>
    <p:extLst>
      <p:ext uri="{BB962C8B-B14F-4D97-AF65-F5344CB8AC3E}">
        <p14:creationId xmlns:p14="http://schemas.microsoft.com/office/powerpoint/2010/main" val="1969460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Consciousness “Checks”</a:t>
            </a:r>
            <a:endParaRPr lang="en-US" dirty="0">
              <a:solidFill>
                <a:schemeClr val="tx2"/>
              </a:solidFill>
            </a:endParaRPr>
          </a:p>
        </p:txBody>
      </p:sp>
      <p:sp>
        <p:nvSpPr>
          <p:cNvPr id="3" name="Text Placeholder 2"/>
          <p:cNvSpPr>
            <a:spLocks noGrp="1"/>
          </p:cNvSpPr>
          <p:nvPr>
            <p:ph type="body" sz="quarter" idx="12"/>
          </p:nvPr>
        </p:nvSpPr>
        <p:spPr>
          <a:xfrm>
            <a:off x="533400" y="990600"/>
            <a:ext cx="3962400" cy="4807998"/>
          </a:xfrm>
        </p:spPr>
        <p:txBody>
          <a:bodyPr/>
          <a:lstStyle/>
          <a:p>
            <a:pPr marL="0" indent="0">
              <a:buNone/>
            </a:pPr>
            <a:r>
              <a:rPr lang="en-US" sz="2000" dirty="0" smtClean="0"/>
              <a:t>You need to </a:t>
            </a:r>
            <a:r>
              <a:rPr lang="en-US" sz="2000" b="1" dirty="0" smtClean="0">
                <a:solidFill>
                  <a:srgbClr val="FF0000"/>
                </a:solidFill>
              </a:rPr>
              <a:t>explore your sub-conscious self </a:t>
            </a:r>
            <a:r>
              <a:rPr lang="en-US" sz="2000" dirty="0" smtClean="0"/>
              <a:t>if you answer yes to the following questions - </a:t>
            </a:r>
          </a:p>
          <a:p>
            <a:r>
              <a:rPr lang="en-US" sz="2000" dirty="0" smtClean="0"/>
              <a:t>Are you assuming?</a:t>
            </a:r>
            <a:endParaRPr lang="en-US" sz="2000" dirty="0"/>
          </a:p>
          <a:p>
            <a:r>
              <a:rPr lang="en-US" sz="2000" dirty="0" smtClean="0"/>
              <a:t>Is it easy for you to make racist jokes? </a:t>
            </a:r>
          </a:p>
          <a:p>
            <a:pPr>
              <a:spcBef>
                <a:spcPts val="600"/>
              </a:spcBef>
            </a:pPr>
            <a:r>
              <a:rPr lang="en-US" sz="2000" dirty="0" smtClean="0"/>
              <a:t>Are you over-explaining; over-justifying?</a:t>
            </a:r>
            <a:endParaRPr lang="en-US" sz="2000" dirty="0"/>
          </a:p>
          <a:p>
            <a:pPr>
              <a:spcBef>
                <a:spcPts val="600"/>
              </a:spcBef>
            </a:pPr>
            <a:r>
              <a:rPr lang="en-US" sz="2000" dirty="0" smtClean="0"/>
              <a:t>When your mind triggers a discriminatory thought are you starting the conversation by apologizing?</a:t>
            </a:r>
          </a:p>
          <a:p>
            <a:pPr>
              <a:spcBef>
                <a:spcPts val="600"/>
              </a:spcBef>
            </a:pPr>
            <a:r>
              <a:rPr lang="en-US" sz="2000" dirty="0" smtClean="0"/>
              <a:t>Are you trying to be too sensitive?</a:t>
            </a:r>
          </a:p>
          <a:p>
            <a:pPr>
              <a:spcBef>
                <a:spcPts val="600"/>
              </a:spcBef>
            </a:pPr>
            <a:endParaRPr lang="en-US" sz="2000" dirty="0" smtClean="0"/>
          </a:p>
          <a:p>
            <a:pPr>
              <a:spcBef>
                <a:spcPts val="600"/>
              </a:spcBef>
            </a:pPr>
            <a:endParaRPr lang="en-US" sz="2000" dirty="0"/>
          </a:p>
          <a:p>
            <a:endParaRPr lang="en-US" sz="2000" dirty="0"/>
          </a:p>
          <a:p>
            <a:endParaRPr lang="en-US" sz="2000" dirty="0"/>
          </a:p>
        </p:txBody>
      </p:sp>
      <p:sp>
        <p:nvSpPr>
          <p:cNvPr id="9" name="Rectangle 8"/>
          <p:cNvSpPr/>
          <p:nvPr/>
        </p:nvSpPr>
        <p:spPr>
          <a:xfrm>
            <a:off x="4648200" y="990600"/>
            <a:ext cx="3886200" cy="4278094"/>
          </a:xfrm>
          <a:prstGeom prst="rect">
            <a:avLst/>
          </a:prstGeom>
        </p:spPr>
        <p:txBody>
          <a:bodyPr wrap="square">
            <a:spAutoFit/>
          </a:bodyPr>
          <a:lstStyle/>
          <a:p>
            <a:pPr marL="342900" lvl="0" indent="-342900" defTabSz="457200">
              <a:spcBef>
                <a:spcPct val="20000"/>
              </a:spcBef>
              <a:buClr>
                <a:srgbClr val="BCD64F"/>
              </a:buClr>
              <a:buFont typeface="Arial" panose="020B0604020202020204" pitchFamily="34" charset="0"/>
              <a:buChar char="•"/>
            </a:pPr>
            <a:r>
              <a:rPr lang="en-US" sz="2000" b="1" dirty="0">
                <a:solidFill>
                  <a:srgbClr val="0070C0"/>
                </a:solidFill>
                <a:latin typeface="Arial"/>
                <a:cs typeface="Arial"/>
              </a:rPr>
              <a:t>Take a Diversity Survey – are you really biased or do you </a:t>
            </a:r>
            <a:r>
              <a:rPr lang="en-US" sz="2000" b="1" dirty="0" smtClean="0">
                <a:solidFill>
                  <a:srgbClr val="0070C0"/>
                </a:solidFill>
                <a:latin typeface="Arial"/>
                <a:cs typeface="Arial"/>
              </a:rPr>
              <a:t>simply </a:t>
            </a:r>
            <a:r>
              <a:rPr lang="en-US" sz="2000" b="1" dirty="0">
                <a:solidFill>
                  <a:srgbClr val="0070C0"/>
                </a:solidFill>
                <a:latin typeface="Arial"/>
                <a:cs typeface="Arial"/>
              </a:rPr>
              <a:t>put your foot in your mouth? </a:t>
            </a:r>
            <a:endParaRPr lang="en-US" sz="2000" b="1" dirty="0" smtClean="0">
              <a:solidFill>
                <a:srgbClr val="0070C0"/>
              </a:solidFill>
              <a:latin typeface="Arial"/>
              <a:cs typeface="Arial"/>
            </a:endParaRPr>
          </a:p>
          <a:p>
            <a:pPr marL="342900" lvl="0" indent="-342900" defTabSz="457200">
              <a:spcBef>
                <a:spcPct val="20000"/>
              </a:spcBef>
              <a:buClr>
                <a:srgbClr val="BCD64F"/>
              </a:buClr>
              <a:buFont typeface="Arial" panose="020B0604020202020204" pitchFamily="34" charset="0"/>
              <a:buChar char="•"/>
            </a:pPr>
            <a:r>
              <a:rPr lang="en-US" sz="2000" b="1" dirty="0" smtClean="0">
                <a:solidFill>
                  <a:srgbClr val="0070C0"/>
                </a:solidFill>
                <a:latin typeface="Arial"/>
                <a:cs typeface="Arial"/>
              </a:rPr>
              <a:t>If </a:t>
            </a:r>
            <a:r>
              <a:rPr lang="en-US" sz="2000" b="1" dirty="0">
                <a:solidFill>
                  <a:srgbClr val="0070C0"/>
                </a:solidFill>
                <a:latin typeface="Arial"/>
                <a:cs typeface="Arial"/>
              </a:rPr>
              <a:t>you are biased </a:t>
            </a:r>
            <a:r>
              <a:rPr lang="en-US" sz="2000" b="1" dirty="0" smtClean="0">
                <a:solidFill>
                  <a:srgbClr val="0070C0"/>
                </a:solidFill>
                <a:latin typeface="Arial"/>
                <a:cs typeface="Arial"/>
              </a:rPr>
              <a:t>accept it and be more mindful of how it manifests itself.</a:t>
            </a:r>
          </a:p>
          <a:p>
            <a:pPr marL="342900" lvl="0" indent="-342900" defTabSz="457200">
              <a:spcBef>
                <a:spcPct val="20000"/>
              </a:spcBef>
              <a:buClr>
                <a:srgbClr val="BCD64F"/>
              </a:buClr>
              <a:buFont typeface="Arial" panose="020B0604020202020204" pitchFamily="34" charset="0"/>
              <a:buChar char="•"/>
            </a:pPr>
            <a:r>
              <a:rPr lang="en-US" sz="2000" b="1" dirty="0" smtClean="0">
                <a:solidFill>
                  <a:srgbClr val="0070C0"/>
                </a:solidFill>
                <a:latin typeface="Arial"/>
                <a:cs typeface="Arial"/>
              </a:rPr>
              <a:t>Know that nothing is really offensive unless you mean it to be.</a:t>
            </a:r>
          </a:p>
          <a:p>
            <a:pPr marL="342900" lvl="0" indent="-342900" defTabSz="457200">
              <a:spcBef>
                <a:spcPct val="20000"/>
              </a:spcBef>
              <a:buClr>
                <a:srgbClr val="BCD64F"/>
              </a:buClr>
              <a:buFont typeface="Arial" panose="020B0604020202020204" pitchFamily="34" charset="0"/>
              <a:buChar char="•"/>
            </a:pPr>
            <a:r>
              <a:rPr lang="en-US" sz="2000" b="1" dirty="0" smtClean="0">
                <a:solidFill>
                  <a:srgbClr val="0070C0"/>
                </a:solidFill>
                <a:latin typeface="Arial"/>
                <a:cs typeface="Arial"/>
              </a:rPr>
              <a:t>Most people appreciate it when they see you are making an effort.</a:t>
            </a:r>
            <a:endParaRPr lang="en-US" sz="2000" b="1" dirty="0">
              <a:solidFill>
                <a:srgbClr val="0070C0"/>
              </a:solidFill>
              <a:latin typeface="Arial"/>
              <a:cs typeface="Arial"/>
            </a:endParaRPr>
          </a:p>
        </p:txBody>
      </p:sp>
    </p:spTree>
    <p:extLst>
      <p:ext uri="{BB962C8B-B14F-4D97-AF65-F5344CB8AC3E}">
        <p14:creationId xmlns:p14="http://schemas.microsoft.com/office/powerpoint/2010/main" val="1683964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762000" y="1143000"/>
            <a:ext cx="4670229" cy="5562600"/>
          </a:xfrm>
        </p:spPr>
        <p:txBody>
          <a:bodyPr>
            <a:noAutofit/>
          </a:bodyPr>
          <a:lstStyle/>
          <a:p>
            <a:pPr>
              <a:spcBef>
                <a:spcPts val="600"/>
              </a:spcBef>
            </a:pPr>
            <a:r>
              <a:rPr lang="en-US" sz="2800" dirty="0" smtClean="0"/>
              <a:t>Listen patiently and        let the person finish talking</a:t>
            </a:r>
          </a:p>
          <a:p>
            <a:pPr>
              <a:spcBef>
                <a:spcPts val="600"/>
              </a:spcBef>
            </a:pPr>
            <a:r>
              <a:rPr lang="en-US" sz="2800" dirty="0" smtClean="0"/>
              <a:t>Smile</a:t>
            </a:r>
          </a:p>
          <a:p>
            <a:pPr>
              <a:spcBef>
                <a:spcPts val="600"/>
              </a:spcBef>
            </a:pPr>
            <a:r>
              <a:rPr lang="en-US" sz="2800" dirty="0" smtClean="0"/>
              <a:t>Make small talk</a:t>
            </a:r>
          </a:p>
          <a:p>
            <a:pPr>
              <a:spcBef>
                <a:spcPts val="600"/>
              </a:spcBef>
            </a:pPr>
            <a:r>
              <a:rPr lang="en-US" sz="2800" dirty="0" smtClean="0"/>
              <a:t>Be positive</a:t>
            </a:r>
          </a:p>
          <a:p>
            <a:pPr>
              <a:spcBef>
                <a:spcPts val="600"/>
              </a:spcBef>
            </a:pPr>
            <a:r>
              <a:rPr lang="en-US" sz="2800" dirty="0" smtClean="0"/>
              <a:t>Be courteous and attentive</a:t>
            </a:r>
          </a:p>
          <a:p>
            <a:pPr>
              <a:spcBef>
                <a:spcPts val="600"/>
              </a:spcBef>
            </a:pPr>
            <a:r>
              <a:rPr lang="en-US" sz="2800" dirty="0" smtClean="0"/>
              <a:t>Don’t be self-conscious</a:t>
            </a:r>
          </a:p>
          <a:p>
            <a:pPr>
              <a:spcBef>
                <a:spcPts val="600"/>
              </a:spcBef>
            </a:pPr>
            <a:r>
              <a:rPr lang="en-US" sz="2800" dirty="0"/>
              <a:t>Be observant of </a:t>
            </a:r>
            <a:r>
              <a:rPr lang="en-US" sz="2800" dirty="0" smtClean="0"/>
              <a:t>culture</a:t>
            </a:r>
            <a:endParaRPr lang="en-US" sz="2800" dirty="0"/>
          </a:p>
          <a:p>
            <a:pPr>
              <a:spcBef>
                <a:spcPts val="600"/>
              </a:spcBef>
            </a:pPr>
            <a:r>
              <a:rPr lang="en-US" sz="2800" dirty="0"/>
              <a:t>Ask for help</a:t>
            </a:r>
          </a:p>
          <a:p>
            <a:endParaRPr lang="en-US" sz="2800" dirty="0"/>
          </a:p>
        </p:txBody>
      </p:sp>
      <p:sp>
        <p:nvSpPr>
          <p:cNvPr id="2" name="Title 1"/>
          <p:cNvSpPr>
            <a:spLocks noGrp="1"/>
          </p:cNvSpPr>
          <p:nvPr>
            <p:ph type="title"/>
          </p:nvPr>
        </p:nvSpPr>
        <p:spPr/>
        <p:txBody>
          <a:bodyPr/>
          <a:lstStyle/>
          <a:p>
            <a:r>
              <a:rPr lang="en-US" dirty="0" smtClean="0"/>
              <a:t>Rules of Thumb </a:t>
            </a:r>
            <a:endParaRPr lang="en-US" dirty="0"/>
          </a:p>
        </p:txBody>
      </p:sp>
      <p:sp>
        <p:nvSpPr>
          <p:cNvPr id="5" name="Content Placeholder 2"/>
          <p:cNvSpPr txBox="1">
            <a:spLocks/>
          </p:cNvSpPr>
          <p:nvPr/>
        </p:nvSpPr>
        <p:spPr>
          <a:xfrm>
            <a:off x="4876800" y="1143000"/>
            <a:ext cx="4038600" cy="5562600"/>
          </a:xfrm>
          <a:prstGeom prst="rect">
            <a:avLst/>
          </a:prstGeom>
        </p:spPr>
        <p:txBody>
          <a:bodyPr>
            <a:noAutofit/>
          </a:bodyPr>
          <a:lstStyle>
            <a:lvl1pPr marL="342900" indent="-342900" algn="l" defTabSz="457200" rtl="0" eaLnBrk="1" latinLnBrk="0" hangingPunct="1">
              <a:spcBef>
                <a:spcPct val="20000"/>
              </a:spcBef>
              <a:buClr>
                <a:schemeClr val="accent4"/>
              </a:buClr>
              <a:buFont typeface="Arial" panose="020B0604020202020204" pitchFamily="34" charset="0"/>
              <a:buChar char="•"/>
              <a:defRPr lang="en-US" sz="2200" b="0" kern="1200" dirty="0" smtClean="0">
                <a:solidFill>
                  <a:schemeClr val="tx1"/>
                </a:solidFill>
                <a:latin typeface="Arial"/>
                <a:ea typeface="+mn-ea"/>
                <a:cs typeface="Arial"/>
              </a:defRPr>
            </a:lvl1pPr>
            <a:lvl2pPr marL="631825" indent="-285750" algn="l" defTabSz="457200" rtl="0" eaLnBrk="1" latinLnBrk="0" hangingPunct="1">
              <a:spcBef>
                <a:spcPct val="20000"/>
              </a:spcBef>
              <a:buClr>
                <a:schemeClr val="accent4"/>
              </a:buClr>
              <a:buFont typeface="Arial" panose="020B0604020202020204" pitchFamily="34" charset="0"/>
              <a:buChar char="─"/>
              <a:defRPr sz="2200" kern="1200">
                <a:solidFill>
                  <a:schemeClr val="tx1"/>
                </a:solidFill>
                <a:latin typeface="Arial"/>
                <a:ea typeface="+mn-ea"/>
                <a:cs typeface="Arial"/>
              </a:defRPr>
            </a:lvl2pPr>
            <a:lvl3pPr marL="915988" indent="-228600" algn="l" defTabSz="457200" rtl="0" eaLnBrk="1" latinLnBrk="0" hangingPunct="1">
              <a:spcBef>
                <a:spcPct val="20000"/>
              </a:spcBef>
              <a:buClr>
                <a:schemeClr val="accent4"/>
              </a:buClr>
              <a:buFont typeface="Wingdings" panose="05000000000000000000" pitchFamily="2" charset="2"/>
              <a:buChar char="§"/>
              <a:defRPr sz="2200" kern="1200">
                <a:solidFill>
                  <a:schemeClr val="tx1"/>
                </a:solidFill>
                <a:latin typeface="Arial"/>
                <a:ea typeface="+mn-ea"/>
                <a:cs typeface="Arial"/>
              </a:defRPr>
            </a:lvl3pPr>
            <a:lvl4pPr marL="1198563"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4pPr>
            <a:lvl5pPr marL="1425575"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2800" dirty="0" smtClean="0"/>
              <a:t>Think </a:t>
            </a:r>
            <a:r>
              <a:rPr lang="en-US" sz="2800" dirty="0"/>
              <a:t>before you speak</a:t>
            </a:r>
          </a:p>
          <a:p>
            <a:pPr>
              <a:spcBef>
                <a:spcPts val="600"/>
              </a:spcBef>
            </a:pPr>
            <a:r>
              <a:rPr lang="en-US" sz="2800" dirty="0"/>
              <a:t>Don’t gossip</a:t>
            </a:r>
          </a:p>
          <a:p>
            <a:pPr>
              <a:spcBef>
                <a:spcPts val="600"/>
              </a:spcBef>
            </a:pPr>
            <a:r>
              <a:rPr lang="en-US" sz="2800" dirty="0"/>
              <a:t>Clarify your doubts</a:t>
            </a:r>
          </a:p>
          <a:p>
            <a:endParaRPr lang="en-US" sz="2800" dirty="0"/>
          </a:p>
        </p:txBody>
      </p:sp>
      <p:pic>
        <p:nvPicPr>
          <p:cNvPr id="1028" name="Picture 4" descr="C:\Users\shawna.manning\AppData\Local\Microsoft\Windows\Temporary Internet Files\Content.IE5\B18AGXGG\MP9004275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2229" y="3924300"/>
            <a:ext cx="3381092" cy="2247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30261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type="body" sz="quarter" idx="12"/>
          </p:nvPr>
        </p:nvSpPr>
        <p:spPr>
          <a:xfrm>
            <a:off x="1295400" y="1070114"/>
            <a:ext cx="7086600" cy="5562600"/>
          </a:xfrm>
        </p:spPr>
        <p:txBody>
          <a:bodyPr/>
          <a:lstStyle/>
          <a:p>
            <a:r>
              <a:rPr lang="en-US" sz="2400" dirty="0">
                <a:hlinkClick r:id="rId2"/>
              </a:rPr>
              <a:t>http://</a:t>
            </a:r>
            <a:r>
              <a:rPr lang="en-US" sz="2400" dirty="0" smtClean="0">
                <a:hlinkClick r:id="rId2"/>
              </a:rPr>
              <a:t>www.ncehs.com/strategy.htm</a:t>
            </a:r>
            <a:endParaRPr lang="en-US" sz="2400" dirty="0" smtClean="0"/>
          </a:p>
          <a:p>
            <a:r>
              <a:rPr lang="en-US" sz="2400" dirty="0" smtClean="0">
                <a:hlinkClick r:id="rId3"/>
              </a:rPr>
              <a:t>http</a:t>
            </a:r>
            <a:r>
              <a:rPr lang="en-US" sz="2400" dirty="0">
                <a:hlinkClick r:id="rId3"/>
              </a:rPr>
              <a:t>://</a:t>
            </a:r>
            <a:r>
              <a:rPr lang="en-US" sz="2400" dirty="0" smtClean="0">
                <a:hlinkClick r:id="rId3"/>
              </a:rPr>
              <a:t>www.aacounty.org/Partnership/Resources/Cultural_Sensitivity.pdf</a:t>
            </a:r>
            <a:endParaRPr lang="en-US" sz="2400" dirty="0" smtClean="0"/>
          </a:p>
          <a:p>
            <a:r>
              <a:rPr lang="en-US" sz="2400" dirty="0">
                <a:hlinkClick r:id="rId4"/>
              </a:rPr>
              <a:t>http://</a:t>
            </a:r>
            <a:r>
              <a:rPr lang="en-US" sz="2400" dirty="0" smtClean="0">
                <a:hlinkClick r:id="rId4"/>
              </a:rPr>
              <a:t>www.culturecoach.biz/culturalquicktip.html</a:t>
            </a:r>
            <a:endParaRPr lang="en-US" sz="2400" dirty="0" smtClean="0"/>
          </a:p>
          <a:p>
            <a:pPr marL="68580" indent="0">
              <a:buNone/>
            </a:pPr>
            <a:endParaRPr lang="en-US" dirty="0"/>
          </a:p>
          <a:p>
            <a:endParaRPr lang="en-US" dirty="0"/>
          </a:p>
        </p:txBody>
      </p:sp>
      <p:sp>
        <p:nvSpPr>
          <p:cNvPr id="7" name="Title 6"/>
          <p:cNvSpPr>
            <a:spLocks noGrp="1"/>
          </p:cNvSpPr>
          <p:nvPr>
            <p:ph type="title"/>
          </p:nvPr>
        </p:nvSpPr>
        <p:spPr/>
        <p:txBody>
          <a:bodyPr>
            <a:normAutofit/>
          </a:bodyPr>
          <a:lstStyle/>
          <a:p>
            <a:pPr algn="ctr"/>
            <a:r>
              <a:rPr lang="en-US" dirty="0" smtClean="0"/>
              <a:t>Additional References</a:t>
            </a:r>
            <a:endParaRPr lang="en-US" dirty="0"/>
          </a:p>
        </p:txBody>
      </p:sp>
      <p:pic>
        <p:nvPicPr>
          <p:cNvPr id="2050" name="Picture 2" descr="H:\PICTURES\Objects\Computers and Peripherals\Laptop and Gra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086100"/>
            <a:ext cx="5272087" cy="3508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7343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2"/>
          <p:cNvSpPr>
            <a:spLocks noGrp="1"/>
          </p:cNvSpPr>
          <p:nvPr>
            <p:ph type="title"/>
          </p:nvPr>
        </p:nvSpPr>
        <p:spPr>
          <a:xfrm>
            <a:off x="0" y="152400"/>
            <a:ext cx="9067800" cy="914400"/>
          </a:xfrm>
        </p:spPr>
        <p:txBody>
          <a:bodyPr>
            <a:normAutofit/>
          </a:bodyPr>
          <a:lstStyle/>
          <a:p>
            <a:pPr algn="ctr"/>
            <a:r>
              <a:rPr lang="en-US" sz="4000" dirty="0" smtClean="0">
                <a:latin typeface="Bookman Old Style" panose="02050604050505020204" pitchFamily="18" charset="0"/>
              </a:rPr>
              <a:t>Website and Contact Information</a:t>
            </a:r>
          </a:p>
        </p:txBody>
      </p:sp>
      <p:sp>
        <p:nvSpPr>
          <p:cNvPr id="81922" name="Content Placeholder 1"/>
          <p:cNvSpPr>
            <a:spLocks noGrp="1"/>
          </p:cNvSpPr>
          <p:nvPr>
            <p:ph idx="4294967295"/>
          </p:nvPr>
        </p:nvSpPr>
        <p:spPr>
          <a:xfrm>
            <a:off x="533400" y="1066800"/>
            <a:ext cx="7772400" cy="4114800"/>
          </a:xfrm>
          <a:prstGeom prst="rect">
            <a:avLst/>
          </a:prstGeom>
        </p:spPr>
        <p:txBody>
          <a:bodyPr>
            <a:normAutofit fontScale="92500" lnSpcReduction="10000"/>
          </a:bodyPr>
          <a:lstStyle/>
          <a:p>
            <a:pPr eaLnBrk="1" hangingPunct="1">
              <a:lnSpc>
                <a:spcPct val="90000"/>
              </a:lnSpc>
            </a:pPr>
            <a:r>
              <a:rPr lang="en-US" sz="2800" dirty="0" smtClean="0">
                <a:solidFill>
                  <a:schemeClr val="bg1"/>
                </a:solidFill>
              </a:rPr>
              <a:t>For more information please go to:</a:t>
            </a:r>
          </a:p>
          <a:p>
            <a:pPr eaLnBrk="1" hangingPunct="1">
              <a:lnSpc>
                <a:spcPct val="90000"/>
              </a:lnSpc>
              <a:buFont typeface="Times" charset="0"/>
              <a:buNone/>
            </a:pPr>
            <a:r>
              <a:rPr lang="en-US" sz="2400" dirty="0" smtClean="0">
                <a:solidFill>
                  <a:schemeClr val="bg1"/>
                </a:solidFill>
              </a:rPr>
              <a:t>	</a:t>
            </a:r>
            <a:r>
              <a:rPr lang="en-US" sz="2400" dirty="0" smtClean="0">
                <a:solidFill>
                  <a:schemeClr val="accent1">
                    <a:lumMod val="60000"/>
                    <a:lumOff val="40000"/>
                  </a:schemeClr>
                </a:solidFill>
              </a:rPr>
              <a:t>http://ctsp.tamu.edu</a:t>
            </a:r>
          </a:p>
          <a:p>
            <a:pPr eaLnBrk="1" hangingPunct="1">
              <a:lnSpc>
                <a:spcPct val="90000"/>
              </a:lnSpc>
              <a:buFont typeface="Times" charset="0"/>
              <a:buNone/>
            </a:pPr>
            <a:endParaRPr lang="en-US" sz="2400" dirty="0" smtClean="0">
              <a:solidFill>
                <a:schemeClr val="bg1"/>
              </a:solidFill>
            </a:endParaRPr>
          </a:p>
          <a:p>
            <a:pPr eaLnBrk="1" hangingPunct="1">
              <a:lnSpc>
                <a:spcPct val="90000"/>
              </a:lnSpc>
              <a:buFont typeface="Times" charset="0"/>
              <a:buNone/>
            </a:pPr>
            <a:r>
              <a:rPr lang="en-US" sz="2800" dirty="0" smtClean="0">
                <a:solidFill>
                  <a:schemeClr val="bg1"/>
                </a:solidFill>
              </a:rPr>
              <a:t>Mailing Address: </a:t>
            </a:r>
          </a:p>
          <a:p>
            <a:pPr eaLnBrk="1" hangingPunct="1">
              <a:lnSpc>
                <a:spcPct val="90000"/>
              </a:lnSpc>
              <a:buFont typeface="Times" charset="0"/>
              <a:buNone/>
            </a:pPr>
            <a:r>
              <a:rPr lang="en-US" sz="2400" dirty="0" smtClean="0">
                <a:solidFill>
                  <a:schemeClr val="bg1"/>
                </a:solidFill>
              </a:rPr>
              <a:t>Texas A&amp;M </a:t>
            </a:r>
            <a:r>
              <a:rPr lang="en-US" sz="2400" dirty="0" err="1" smtClean="0">
                <a:solidFill>
                  <a:schemeClr val="bg1"/>
                </a:solidFill>
              </a:rPr>
              <a:t>AgriLife</a:t>
            </a:r>
            <a:r>
              <a:rPr lang="en-US" sz="2400" dirty="0" smtClean="0">
                <a:solidFill>
                  <a:schemeClr val="bg1"/>
                </a:solidFill>
              </a:rPr>
              <a:t> Extension Service</a:t>
            </a:r>
          </a:p>
          <a:p>
            <a:pPr eaLnBrk="1" hangingPunct="1">
              <a:lnSpc>
                <a:spcPct val="90000"/>
              </a:lnSpc>
              <a:buFont typeface="Times" charset="0"/>
              <a:buNone/>
            </a:pPr>
            <a:r>
              <a:rPr lang="en-US" sz="2400" dirty="0" smtClean="0">
                <a:solidFill>
                  <a:schemeClr val="bg1"/>
                </a:solidFill>
              </a:rPr>
              <a:t>Attn: Lakshmi Mahadevan</a:t>
            </a:r>
          </a:p>
          <a:p>
            <a:pPr eaLnBrk="1" hangingPunct="1">
              <a:lnSpc>
                <a:spcPct val="90000"/>
              </a:lnSpc>
              <a:buFont typeface="Times" charset="0"/>
              <a:buNone/>
            </a:pPr>
            <a:r>
              <a:rPr lang="en-US" sz="2400" dirty="0" smtClean="0">
                <a:solidFill>
                  <a:schemeClr val="bg1"/>
                </a:solidFill>
              </a:rPr>
              <a:t>TAMU MS 2251</a:t>
            </a:r>
          </a:p>
          <a:p>
            <a:pPr eaLnBrk="1" hangingPunct="1">
              <a:lnSpc>
                <a:spcPct val="90000"/>
              </a:lnSpc>
              <a:buFont typeface="Times" charset="0"/>
              <a:buNone/>
            </a:pPr>
            <a:r>
              <a:rPr lang="en-US" sz="2400" dirty="0" smtClean="0">
                <a:solidFill>
                  <a:schemeClr val="bg1"/>
                </a:solidFill>
              </a:rPr>
              <a:t>College Station, TX 77843-2251</a:t>
            </a:r>
          </a:p>
          <a:p>
            <a:pPr eaLnBrk="1" hangingPunct="1">
              <a:lnSpc>
                <a:spcPct val="90000"/>
              </a:lnSpc>
              <a:buFont typeface="Times" charset="0"/>
              <a:buNone/>
            </a:pPr>
            <a:r>
              <a:rPr lang="en-US" sz="2400" dirty="0" smtClean="0">
                <a:solidFill>
                  <a:schemeClr val="bg1"/>
                </a:solidFill>
              </a:rPr>
              <a:t>Phone: 979-845-4374 </a:t>
            </a:r>
          </a:p>
          <a:p>
            <a:pPr eaLnBrk="1" hangingPunct="1">
              <a:lnSpc>
                <a:spcPct val="90000"/>
              </a:lnSpc>
              <a:buFont typeface="Times" charset="0"/>
              <a:buNone/>
            </a:pPr>
            <a:r>
              <a:rPr lang="en-US" sz="2400" dirty="0" smtClean="0">
                <a:solidFill>
                  <a:schemeClr val="bg1"/>
                </a:solidFill>
              </a:rPr>
              <a:t>Fax: 979-845-6496</a:t>
            </a:r>
          </a:p>
          <a:p>
            <a:pPr eaLnBrk="1" hangingPunct="1">
              <a:lnSpc>
                <a:spcPct val="90000"/>
              </a:lnSpc>
              <a:buFont typeface="Times" charset="0"/>
              <a:buNone/>
            </a:pPr>
            <a:r>
              <a:rPr lang="en-US" sz="2400" dirty="0" smtClean="0">
                <a:solidFill>
                  <a:schemeClr val="bg1"/>
                </a:solidFill>
              </a:rPr>
              <a:t>Email: ctsp@tamu.edu </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219200"/>
            <a:ext cx="6629400" cy="4724400"/>
          </a:xfrm>
        </p:spPr>
        <p:txBody>
          <a:bodyPr/>
          <a:lstStyle/>
          <a:p>
            <a:pPr marL="68580" indent="0"/>
            <a:r>
              <a:rPr lang="en-US" i="1" dirty="0"/>
              <a:t>“Yes, we are all different. Different customs, foods, mannerisms and languages, but not so different after all…if we will disagree without being disagreeable.”</a:t>
            </a:r>
            <a:r>
              <a:rPr lang="en-US" dirty="0"/>
              <a:t/>
            </a:r>
            <a:br>
              <a:rPr lang="en-US" dirty="0"/>
            </a:br>
            <a:r>
              <a:rPr lang="en-US" dirty="0" smtClean="0"/>
              <a:t>						</a:t>
            </a:r>
            <a:r>
              <a:rPr lang="en-US" sz="2800" dirty="0" smtClean="0"/>
              <a:t> 	  - J </a:t>
            </a:r>
            <a:r>
              <a:rPr lang="en-US" sz="2800" dirty="0"/>
              <a:t>Martin </a:t>
            </a:r>
            <a:r>
              <a:rPr lang="en-US" sz="2800" dirty="0" err="1"/>
              <a:t>Kohe</a:t>
            </a:r>
            <a:r>
              <a:rPr lang="en-US" sz="2800" dirty="0"/>
              <a:t/>
            </a:r>
            <a:br>
              <a:rPr lang="en-US" sz="2800" dirty="0"/>
            </a:br>
            <a:endParaRPr lang="en-US" sz="2800" dirty="0"/>
          </a:p>
        </p:txBody>
      </p:sp>
    </p:spTree>
    <p:extLst>
      <p:ext uri="{BB962C8B-B14F-4D97-AF65-F5344CB8AC3E}">
        <p14:creationId xmlns:p14="http://schemas.microsoft.com/office/powerpoint/2010/main" val="2502237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302841"/>
            <a:ext cx="6629400" cy="4724400"/>
          </a:xfrm>
        </p:spPr>
        <p:txBody>
          <a:bodyPr/>
          <a:lstStyle/>
          <a:p>
            <a:pPr marL="68580">
              <a:lnSpc>
                <a:spcPct val="150000"/>
              </a:lnSpc>
              <a:spcBef>
                <a:spcPts val="600"/>
              </a:spcBef>
              <a:spcAft>
                <a:spcPts val="2400"/>
              </a:spcAft>
            </a:pPr>
            <a:r>
              <a:rPr lang="en-US" sz="2800" dirty="0" smtClean="0">
                <a:latin typeface="Arial" panose="020B0604020202020204" pitchFamily="34" charset="0"/>
                <a:cs typeface="Arial" panose="020B0604020202020204" pitchFamily="34" charset="0"/>
              </a:rPr>
              <a:t>1. Define diversity</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2. Introduce “Isms”</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3. Stereotyping</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4. About…</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5. On the flip side…</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6. Consciousness Checks</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7. Rules of Thumb</a:t>
            </a:r>
            <a:endParaRPr lang="en-US" sz="2000" dirty="0">
              <a:latin typeface="Arial" panose="020B0604020202020204" pitchFamily="34" charset="0"/>
              <a:cs typeface="Arial" panose="020B0604020202020204" pitchFamily="34" charset="0"/>
            </a:endParaRPr>
          </a:p>
        </p:txBody>
      </p:sp>
      <p:sp>
        <p:nvSpPr>
          <p:cNvPr id="2" name="Rectangle 1"/>
          <p:cNvSpPr/>
          <p:nvPr/>
        </p:nvSpPr>
        <p:spPr>
          <a:xfrm>
            <a:off x="685800" y="533400"/>
            <a:ext cx="4325937" cy="769441"/>
          </a:xfrm>
          <a:prstGeom prst="rect">
            <a:avLst/>
          </a:prstGeom>
        </p:spPr>
        <p:txBody>
          <a:bodyPr wrap="square">
            <a:spAutoFit/>
          </a:bodyPr>
          <a:lstStyle/>
          <a:p>
            <a:r>
              <a:rPr lang="en-US" sz="4400" b="1" dirty="0" smtClean="0">
                <a:solidFill>
                  <a:schemeClr val="accent2"/>
                </a:solidFill>
                <a:latin typeface="Bookman Old Style" panose="02050604050505020204" pitchFamily="18" charset="0"/>
                <a:cs typeface="Arial"/>
              </a:rPr>
              <a:t>Objectives</a:t>
            </a:r>
            <a:endParaRPr lang="en-US" dirty="0">
              <a:solidFill>
                <a:schemeClr val="accent2"/>
              </a:solidFill>
            </a:endParaRPr>
          </a:p>
        </p:txBody>
      </p:sp>
    </p:spTree>
    <p:extLst>
      <p:ext uri="{BB962C8B-B14F-4D97-AF65-F5344CB8AC3E}">
        <p14:creationId xmlns:p14="http://schemas.microsoft.com/office/powerpoint/2010/main" val="2678305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2"/>
          </p:nvPr>
        </p:nvSpPr>
        <p:spPr>
          <a:xfrm>
            <a:off x="762000" y="1295400"/>
            <a:ext cx="8153400" cy="5257800"/>
          </a:xfrm>
        </p:spPr>
        <p:txBody>
          <a:bodyPr/>
          <a:lstStyle/>
          <a:p>
            <a:pPr>
              <a:buFont typeface="Arial" panose="020B0604020202020204" pitchFamily="34" charset="0"/>
              <a:buChar char="•"/>
            </a:pPr>
            <a:r>
              <a:rPr lang="en-US" sz="2400" dirty="0" smtClean="0"/>
              <a:t>Pick a card any – any card</a:t>
            </a:r>
          </a:p>
          <a:p>
            <a:pPr>
              <a:buFont typeface="Arial" panose="020B0604020202020204" pitchFamily="34" charset="0"/>
              <a:buChar char="•"/>
            </a:pPr>
            <a:r>
              <a:rPr lang="en-US" sz="2400" dirty="0" smtClean="0"/>
              <a:t>Don’t look at it</a:t>
            </a:r>
          </a:p>
          <a:p>
            <a:pPr>
              <a:buFont typeface="Arial" panose="020B0604020202020204" pitchFamily="34" charset="0"/>
              <a:buChar char="•"/>
            </a:pPr>
            <a:r>
              <a:rPr lang="en-US" sz="2400" dirty="0" smtClean="0"/>
              <a:t>Hold it to your forehead</a:t>
            </a:r>
          </a:p>
          <a:p>
            <a:pPr>
              <a:buFont typeface="Arial" panose="020B0604020202020204" pitchFamily="34" charset="0"/>
              <a:buChar char="•"/>
            </a:pPr>
            <a:r>
              <a:rPr lang="en-US" sz="2400" dirty="0" smtClean="0"/>
              <a:t>Now we will mingle and interact</a:t>
            </a:r>
          </a:p>
          <a:p>
            <a:pPr lvl="2"/>
            <a:r>
              <a:rPr lang="en-US" sz="2400" dirty="0" smtClean="0"/>
              <a:t>The ACES are most popular and liked – you will be treated with lots of positivity and respect</a:t>
            </a:r>
          </a:p>
          <a:p>
            <a:pPr lvl="2"/>
            <a:r>
              <a:rPr lang="en-US" sz="2400" dirty="0" smtClean="0"/>
              <a:t>The Sixes are averagely liked – you will be treated with muted respect and some amount of positivity</a:t>
            </a:r>
          </a:p>
          <a:p>
            <a:pPr lvl="2"/>
            <a:r>
              <a:rPr lang="en-US" sz="2400" dirty="0" smtClean="0"/>
              <a:t>The Twos are the lowest on the totem pole – you will be ignored or treated with little to no regard</a:t>
            </a:r>
          </a:p>
          <a:p>
            <a:pPr>
              <a:buFont typeface="Arial" panose="020B0604020202020204" pitchFamily="34" charset="0"/>
              <a:buChar char="•"/>
            </a:pPr>
            <a:r>
              <a:rPr lang="en-US" sz="2400" dirty="0" smtClean="0"/>
              <a:t>Can you guess which you were? An Ace, Two or a Six?</a:t>
            </a:r>
          </a:p>
          <a:p>
            <a:pPr>
              <a:buFont typeface="Arial" panose="020B0604020202020204" pitchFamily="34" charset="0"/>
              <a:buChar char="•"/>
            </a:pPr>
            <a:r>
              <a:rPr lang="en-US" sz="2400" dirty="0" smtClean="0"/>
              <a:t>What did it feel like to be ignored/not so ignored/much loved?</a:t>
            </a:r>
          </a:p>
          <a:p>
            <a:endParaRPr lang="en-US" dirty="0" smtClean="0"/>
          </a:p>
        </p:txBody>
      </p:sp>
      <p:sp>
        <p:nvSpPr>
          <p:cNvPr id="4" name="Title 3"/>
          <p:cNvSpPr>
            <a:spLocks noGrp="1"/>
          </p:cNvSpPr>
          <p:nvPr>
            <p:ph type="title"/>
          </p:nvPr>
        </p:nvSpPr>
        <p:spPr>
          <a:xfrm>
            <a:off x="762000" y="76200"/>
            <a:ext cx="8153400" cy="739123"/>
          </a:xfrm>
        </p:spPr>
        <p:txBody>
          <a:bodyPr/>
          <a:lstStyle/>
          <a:p>
            <a:r>
              <a:rPr lang="en-US" dirty="0" smtClean="0">
                <a:latin typeface="Bookman Old Style" panose="02050604050505020204" pitchFamily="18" charset="0"/>
              </a:rPr>
              <a:t>ACTIVITY – Living in a Diverse Environment</a:t>
            </a:r>
            <a:endParaRPr lang="en-US" dirty="0">
              <a:latin typeface="Bookman Old Style" panose="02050604050505020204" pitchFamily="18" charset="0"/>
            </a:endParaRPr>
          </a:p>
        </p:txBody>
      </p:sp>
    </p:spTree>
    <p:extLst>
      <p:ext uri="{BB962C8B-B14F-4D97-AF65-F5344CB8AC3E}">
        <p14:creationId xmlns:p14="http://schemas.microsoft.com/office/powerpoint/2010/main" val="16532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Train-the-Trainer</a:t>
            </a:r>
            <a:endParaRPr lang="en-US" dirty="0"/>
          </a:p>
        </p:txBody>
      </p:sp>
      <p:sp>
        <p:nvSpPr>
          <p:cNvPr id="4" name="TextBox 3"/>
          <p:cNvSpPr txBox="1"/>
          <p:nvPr/>
        </p:nvSpPr>
        <p:spPr>
          <a:xfrm>
            <a:off x="5600700" y="3095535"/>
            <a:ext cx="2209800" cy="1200329"/>
          </a:xfrm>
          <a:prstGeom prst="rect">
            <a:avLst/>
          </a:prstGeom>
          <a:noFill/>
        </p:spPr>
        <p:txBody>
          <a:bodyPr wrap="square" rtlCol="0">
            <a:spAutoFit/>
          </a:bodyPr>
          <a:lstStyle/>
          <a:p>
            <a:r>
              <a:rPr lang="en-US" sz="2400" b="1" dirty="0" smtClean="0">
                <a:solidFill>
                  <a:srgbClr val="0070C0"/>
                </a:solidFill>
              </a:rPr>
              <a:t>Handouts – Complete </a:t>
            </a:r>
            <a:r>
              <a:rPr lang="en-US" sz="2400" b="1" dirty="0" err="1" smtClean="0">
                <a:solidFill>
                  <a:srgbClr val="0070C0"/>
                </a:solidFill>
              </a:rPr>
              <a:t>ppt</a:t>
            </a:r>
            <a:r>
              <a:rPr lang="en-US" sz="2400" b="1" dirty="0" smtClean="0">
                <a:solidFill>
                  <a:srgbClr val="0070C0"/>
                </a:solidFill>
              </a:rPr>
              <a:t>; survey </a:t>
            </a:r>
            <a:endParaRPr lang="en-US" sz="2400" b="1" dirty="0">
              <a:solidFill>
                <a:srgbClr val="0070C0"/>
              </a:solidFill>
            </a:endParaRPr>
          </a:p>
        </p:txBody>
      </p:sp>
      <p:sp>
        <p:nvSpPr>
          <p:cNvPr id="6" name="Text Placeholder 1"/>
          <p:cNvSpPr>
            <a:spLocks noGrp="1"/>
          </p:cNvSpPr>
          <p:nvPr/>
        </p:nvSpPr>
        <p:spPr>
          <a:xfrm>
            <a:off x="685800" y="914400"/>
            <a:ext cx="7543800" cy="5562600"/>
          </a:xfrm>
          <a:prstGeom prst="rect">
            <a:avLst/>
          </a:prstGeom>
        </p:spPr>
        <p:txBody>
          <a:bodyPr/>
          <a:lstStyle>
            <a:lvl1pPr marL="342900" indent="-342900" algn="l" defTabSz="457200" rtl="0" eaLnBrk="1" latinLnBrk="0" hangingPunct="1">
              <a:spcBef>
                <a:spcPct val="20000"/>
              </a:spcBef>
              <a:buClr>
                <a:schemeClr val="accent4"/>
              </a:buClr>
              <a:buFont typeface="Arial" panose="020B0604020202020204" pitchFamily="34" charset="0"/>
              <a:buChar char="•"/>
              <a:defRPr lang="en-US" sz="2200" b="0" kern="1200" dirty="0" smtClean="0">
                <a:solidFill>
                  <a:schemeClr val="tx1"/>
                </a:solidFill>
                <a:latin typeface="Arial"/>
                <a:ea typeface="+mn-ea"/>
                <a:cs typeface="Arial"/>
              </a:defRPr>
            </a:lvl1pPr>
            <a:lvl2pPr marL="631825" indent="-285750" algn="l" defTabSz="457200" rtl="0" eaLnBrk="1" latinLnBrk="0" hangingPunct="1">
              <a:spcBef>
                <a:spcPct val="20000"/>
              </a:spcBef>
              <a:buClr>
                <a:schemeClr val="accent4"/>
              </a:buClr>
              <a:buFont typeface="Arial" panose="020B0604020202020204" pitchFamily="34" charset="0"/>
              <a:buChar char="─"/>
              <a:defRPr sz="2200" kern="1200">
                <a:solidFill>
                  <a:schemeClr val="tx1"/>
                </a:solidFill>
                <a:latin typeface="Arial"/>
                <a:ea typeface="+mn-ea"/>
                <a:cs typeface="Arial"/>
              </a:defRPr>
            </a:lvl2pPr>
            <a:lvl3pPr marL="915988" indent="-228600" algn="l" defTabSz="457200" rtl="0" eaLnBrk="1" latinLnBrk="0" hangingPunct="1">
              <a:spcBef>
                <a:spcPct val="20000"/>
              </a:spcBef>
              <a:buClr>
                <a:schemeClr val="accent4"/>
              </a:buClr>
              <a:buFont typeface="Wingdings" panose="05000000000000000000" pitchFamily="2" charset="2"/>
              <a:buChar char="§"/>
              <a:defRPr sz="2200" kern="1200">
                <a:solidFill>
                  <a:schemeClr val="tx1"/>
                </a:solidFill>
                <a:latin typeface="Arial"/>
                <a:ea typeface="+mn-ea"/>
                <a:cs typeface="Arial"/>
              </a:defRPr>
            </a:lvl3pPr>
            <a:lvl4pPr marL="1198563"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4pPr>
            <a:lvl5pPr marL="1425575"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b="1" dirty="0" smtClean="0"/>
              <a:t>For a 30 minute presentation </a:t>
            </a:r>
            <a:r>
              <a:rPr lang="en-US" b="1" dirty="0"/>
              <a:t>– </a:t>
            </a:r>
          </a:p>
          <a:p>
            <a:pPr>
              <a:spcBef>
                <a:spcPts val="0"/>
              </a:spcBef>
            </a:pPr>
            <a:r>
              <a:rPr lang="en-US" dirty="0"/>
              <a:t>Do the card exercise</a:t>
            </a:r>
          </a:p>
          <a:p>
            <a:pPr>
              <a:spcBef>
                <a:spcPts val="0"/>
              </a:spcBef>
            </a:pPr>
            <a:r>
              <a:rPr lang="en-US" dirty="0" smtClean="0"/>
              <a:t>Define diversity</a:t>
            </a:r>
          </a:p>
          <a:p>
            <a:pPr>
              <a:spcBef>
                <a:spcPts val="0"/>
              </a:spcBef>
            </a:pPr>
            <a:r>
              <a:rPr lang="en-US" dirty="0" smtClean="0"/>
              <a:t>Discuss ageism, ableism, racism, ethnicity and stereotyping</a:t>
            </a:r>
          </a:p>
          <a:p>
            <a:pPr>
              <a:spcBef>
                <a:spcPts val="0"/>
              </a:spcBef>
            </a:pPr>
            <a:r>
              <a:rPr lang="en-US" dirty="0" smtClean="0"/>
              <a:t>Teach the consciousness checks and rules of thumb </a:t>
            </a:r>
          </a:p>
          <a:p>
            <a:pPr marL="0" indent="0">
              <a:spcBef>
                <a:spcPts val="0"/>
              </a:spcBef>
              <a:buNone/>
            </a:pPr>
            <a:r>
              <a:rPr lang="en-US" b="1" dirty="0" smtClean="0"/>
              <a:t>For a 1-hour presentation – </a:t>
            </a:r>
          </a:p>
          <a:p>
            <a:pPr>
              <a:spcBef>
                <a:spcPts val="0"/>
              </a:spcBef>
            </a:pPr>
            <a:r>
              <a:rPr lang="en-US" dirty="0"/>
              <a:t>Do the card exercise</a:t>
            </a:r>
          </a:p>
          <a:p>
            <a:pPr>
              <a:spcBef>
                <a:spcPts val="0"/>
              </a:spcBef>
            </a:pPr>
            <a:r>
              <a:rPr lang="en-US" dirty="0" smtClean="0"/>
              <a:t>Define diversity</a:t>
            </a:r>
          </a:p>
          <a:p>
            <a:pPr>
              <a:spcBef>
                <a:spcPts val="0"/>
              </a:spcBef>
            </a:pPr>
            <a:r>
              <a:rPr lang="en-US" dirty="0" smtClean="0"/>
              <a:t>Discuss all “isms”</a:t>
            </a:r>
            <a:endParaRPr lang="en-US" dirty="0"/>
          </a:p>
          <a:p>
            <a:pPr>
              <a:spcBef>
                <a:spcPts val="0"/>
              </a:spcBef>
            </a:pPr>
            <a:r>
              <a:rPr lang="en-US" dirty="0"/>
              <a:t>Teach the consciousness checks </a:t>
            </a:r>
            <a:r>
              <a:rPr lang="en-US" dirty="0" smtClean="0"/>
              <a:t>and </a:t>
            </a:r>
            <a:r>
              <a:rPr lang="en-US" smtClean="0"/>
              <a:t>rules of </a:t>
            </a:r>
            <a:r>
              <a:rPr lang="en-US" dirty="0" smtClean="0"/>
              <a:t>thumb</a:t>
            </a:r>
            <a:endParaRPr lang="en-US" dirty="0"/>
          </a:p>
          <a:p>
            <a:pPr marL="0" indent="0">
              <a:spcBef>
                <a:spcPts val="0"/>
              </a:spcBef>
              <a:buNone/>
            </a:pPr>
            <a:r>
              <a:rPr lang="en-US" b="1" dirty="0" smtClean="0"/>
              <a:t>For a 15-minute lesson –</a:t>
            </a:r>
          </a:p>
          <a:p>
            <a:pPr>
              <a:spcBef>
                <a:spcPts val="0"/>
              </a:spcBef>
            </a:pPr>
            <a:r>
              <a:rPr lang="en-US" dirty="0"/>
              <a:t>Do the card exercise</a:t>
            </a:r>
          </a:p>
          <a:p>
            <a:pPr>
              <a:spcBef>
                <a:spcPts val="0"/>
              </a:spcBef>
            </a:pPr>
            <a:r>
              <a:rPr lang="en-US" dirty="0" smtClean="0"/>
              <a:t>Define diversity</a:t>
            </a:r>
          </a:p>
          <a:p>
            <a:pPr>
              <a:spcBef>
                <a:spcPts val="0"/>
              </a:spcBef>
            </a:pPr>
            <a:r>
              <a:rPr lang="en-US" dirty="0" smtClean="0"/>
              <a:t>Discuss racism, ethnicity </a:t>
            </a:r>
            <a:r>
              <a:rPr lang="en-US" dirty="0"/>
              <a:t>and stereotyping</a:t>
            </a:r>
          </a:p>
          <a:p>
            <a:pPr>
              <a:spcBef>
                <a:spcPts val="0"/>
              </a:spcBef>
            </a:pPr>
            <a:r>
              <a:rPr lang="en-US" dirty="0" smtClean="0"/>
              <a:t>Teach </a:t>
            </a:r>
            <a:r>
              <a:rPr lang="en-US" dirty="0"/>
              <a:t>the consciousness checks </a:t>
            </a:r>
            <a:r>
              <a:rPr lang="en-US" dirty="0" smtClean="0"/>
              <a:t>and rules of thumb</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2124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4724400" y="1752600"/>
            <a:ext cx="4191000" cy="4038600"/>
          </a:xfrm>
        </p:spPr>
        <p:txBody>
          <a:bodyPr/>
          <a:lstStyle/>
          <a:p>
            <a:pPr marL="0" indent="0">
              <a:buNone/>
            </a:pPr>
            <a:r>
              <a:rPr lang="en-US" sz="2800" dirty="0"/>
              <a:t>Diversity is all the ways that we are different from each other age, race, sexual </a:t>
            </a:r>
            <a:r>
              <a:rPr lang="en-US" sz="2800" dirty="0" smtClean="0"/>
              <a:t>orientation, socio-economic </a:t>
            </a:r>
            <a:r>
              <a:rPr lang="en-US" sz="2800" dirty="0"/>
              <a:t>status/class, religion, gender, physical and mental abilities, </a:t>
            </a:r>
            <a:r>
              <a:rPr lang="en-US" sz="2800" dirty="0" smtClean="0"/>
              <a:t>education, language</a:t>
            </a:r>
            <a:r>
              <a:rPr lang="en-US" sz="2800" dirty="0"/>
              <a:t>, family and </a:t>
            </a:r>
            <a:r>
              <a:rPr lang="en-US" sz="2800" dirty="0" smtClean="0"/>
              <a:t>marital status</a:t>
            </a:r>
            <a:r>
              <a:rPr lang="en-US" sz="2800" dirty="0"/>
              <a:t>.</a:t>
            </a:r>
          </a:p>
        </p:txBody>
      </p:sp>
      <p:sp>
        <p:nvSpPr>
          <p:cNvPr id="2" name="Title 1"/>
          <p:cNvSpPr>
            <a:spLocks noGrp="1"/>
          </p:cNvSpPr>
          <p:nvPr>
            <p:ph type="title"/>
          </p:nvPr>
        </p:nvSpPr>
        <p:spPr/>
        <p:txBody>
          <a:bodyPr/>
          <a:lstStyle/>
          <a:p>
            <a:r>
              <a:rPr lang="en-US" dirty="0" smtClean="0"/>
              <a:t>What is diversity?</a:t>
            </a:r>
            <a:endParaRPr lang="en-US" dirty="0"/>
          </a:p>
        </p:txBody>
      </p:sp>
      <p:pic>
        <p:nvPicPr>
          <p:cNvPr id="5135" name="Picture 15" descr="C:\Users\shawna.manning\Downloads\iStock_000007773179_Extra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6" y="1752600"/>
            <a:ext cx="3708622"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98111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33600"/>
            <a:ext cx="8229600" cy="739123"/>
          </a:xfrm>
        </p:spPr>
        <p:txBody>
          <a:bodyPr/>
          <a:lstStyle/>
          <a:p>
            <a:pPr algn="ctr"/>
            <a:r>
              <a:rPr lang="en-US" sz="8000" dirty="0">
                <a:solidFill>
                  <a:schemeClr val="accent2"/>
                </a:solidFill>
              </a:rPr>
              <a:t>The “ISMS</a:t>
            </a:r>
            <a:r>
              <a:rPr lang="en-US" sz="8000" dirty="0" smtClean="0">
                <a:solidFill>
                  <a:schemeClr val="accent2"/>
                </a:solidFill>
              </a:rPr>
              <a:t>”</a:t>
            </a:r>
            <a:endParaRPr lang="en-US" sz="8000" dirty="0">
              <a:solidFill>
                <a:schemeClr val="accent2"/>
              </a:solidFill>
            </a:endParaRPr>
          </a:p>
        </p:txBody>
      </p:sp>
    </p:spTree>
    <p:extLst>
      <p:ext uri="{BB962C8B-B14F-4D97-AF65-F5344CB8AC3E}">
        <p14:creationId xmlns:p14="http://schemas.microsoft.com/office/powerpoint/2010/main" val="249278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Ageism</a:t>
            </a:r>
            <a:endParaRPr lang="en-US" dirty="0"/>
          </a:p>
        </p:txBody>
      </p:sp>
      <p:sp>
        <p:nvSpPr>
          <p:cNvPr id="3" name="Content Placeholder 2"/>
          <p:cNvSpPr>
            <a:spLocks noGrp="1"/>
          </p:cNvSpPr>
          <p:nvPr>
            <p:ph type="body" sz="quarter" idx="12"/>
          </p:nvPr>
        </p:nvSpPr>
        <p:spPr>
          <a:xfrm>
            <a:off x="4648200" y="1371600"/>
            <a:ext cx="4114800" cy="3657600"/>
          </a:xfrm>
        </p:spPr>
        <p:txBody>
          <a:bodyPr>
            <a:noAutofit/>
          </a:bodyPr>
          <a:lstStyle/>
          <a:p>
            <a:pPr marL="0" indent="0">
              <a:buNone/>
            </a:pPr>
            <a:r>
              <a:rPr lang="en-US" sz="2800" b="1" u="sng" dirty="0">
                <a:solidFill>
                  <a:schemeClr val="accent1"/>
                </a:solidFill>
              </a:rPr>
              <a:t>Ageism</a:t>
            </a:r>
            <a:r>
              <a:rPr lang="en-US" sz="2800" b="1" dirty="0">
                <a:solidFill>
                  <a:schemeClr val="accent1"/>
                </a:solidFill>
              </a:rPr>
              <a:t> is discrimination based on age. </a:t>
            </a:r>
            <a:r>
              <a:rPr lang="en-US" sz="2800" b="1" dirty="0" smtClean="0">
                <a:solidFill>
                  <a:schemeClr val="accent1"/>
                </a:solidFill>
              </a:rPr>
              <a:t>You are being insensitive when you think:</a:t>
            </a:r>
          </a:p>
          <a:p>
            <a:r>
              <a:rPr lang="en-US" sz="2800" dirty="0" smtClean="0"/>
              <a:t>You are too young – what do you know?</a:t>
            </a:r>
          </a:p>
          <a:p>
            <a:r>
              <a:rPr lang="en-US" sz="2800" dirty="0" smtClean="0"/>
              <a:t>Your generation will never get it!</a:t>
            </a:r>
            <a:endParaRPr lang="en-US" sz="2800" dirty="0"/>
          </a:p>
        </p:txBody>
      </p:sp>
      <p:pic>
        <p:nvPicPr>
          <p:cNvPr id="1026" name="Picture 2" descr="C:\Users\lmahadevan\AppData\Local\Microsoft\Windows\Temporary Internet Files\Content.IE5\Y14D4FWU\MP9004484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99" y="1905000"/>
            <a:ext cx="3657601"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84162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laborative 2014">
  <a:themeElements>
    <a:clrScheme name="Collaborative 2014">
      <a:dk1>
        <a:srgbClr val="666666"/>
      </a:dk1>
      <a:lt1>
        <a:sysClr val="window" lastClr="FFFFFF"/>
      </a:lt1>
      <a:dk2>
        <a:srgbClr val="00AEEF"/>
      </a:dk2>
      <a:lt2>
        <a:srgbClr val="CDCDCD"/>
      </a:lt2>
      <a:accent1>
        <a:srgbClr val="39B54A"/>
      </a:accent1>
      <a:accent2>
        <a:srgbClr val="006633"/>
      </a:accent2>
      <a:accent3>
        <a:srgbClr val="FFFFFF"/>
      </a:accent3>
      <a:accent4>
        <a:srgbClr val="BCD64F"/>
      </a:accent4>
      <a:accent5>
        <a:srgbClr val="3BA987"/>
      </a:accent5>
      <a:accent6>
        <a:srgbClr val="00824A"/>
      </a:accent6>
      <a:hlink>
        <a:srgbClr val="333333"/>
      </a:hlink>
      <a:folHlink>
        <a:srgbClr val="3BA9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Collaborative 2014</Template>
  <TotalTime>6292</TotalTime>
  <Words>1234</Words>
  <Application>Microsoft Office PowerPoint</Application>
  <PresentationFormat>On-screen Show (4:3)</PresentationFormat>
  <Paragraphs>151</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Collaborative 2014</vt:lpstr>
      <vt:lpstr>DIVERSITY: How does it make us see, hear, feel, think and act?</vt:lpstr>
      <vt:lpstr>Educational programs of the Texas A&amp;M AgriLife Extension Service are open to all people without regard  to race, color, sex, religion, national origin, age, disability, genetic information, or veteran status.  The Texas A&amp;M University System, U.S. Department of Agriculture, and the County Commissioners Courts of Texas Cooperating  </vt:lpstr>
      <vt:lpstr>“Yes, we are all different. Different customs, foods, mannerisms and languages, but not so different after all…if we will disagree without being disagreeable.”           - J Martin Kohe </vt:lpstr>
      <vt:lpstr>1. Define diversity 2. Introduce “Isms” 3. Stereotyping 4. About… 5. On the flip side… 6. Consciousness Checks 7. Rules of Thumb</vt:lpstr>
      <vt:lpstr>ACTIVITY – Living in a Diverse Environment</vt:lpstr>
      <vt:lpstr>Train-the-Trainer</vt:lpstr>
      <vt:lpstr>What is diversity?</vt:lpstr>
      <vt:lpstr>The “ISMS”</vt:lpstr>
      <vt:lpstr>Ageism</vt:lpstr>
      <vt:lpstr>Ableism</vt:lpstr>
      <vt:lpstr>Sexism</vt:lpstr>
      <vt:lpstr>Female - ism</vt:lpstr>
      <vt:lpstr>Male - ism</vt:lpstr>
      <vt:lpstr>Weight-ism </vt:lpstr>
      <vt:lpstr>Racism</vt:lpstr>
      <vt:lpstr>Ethnicity</vt:lpstr>
      <vt:lpstr>Stereotyping</vt:lpstr>
      <vt:lpstr>About…</vt:lpstr>
      <vt:lpstr>On the flip side:</vt:lpstr>
      <vt:lpstr>Consciousness “Checks”</vt:lpstr>
      <vt:lpstr>Rules of Thumb </vt:lpstr>
      <vt:lpstr>Additional References</vt:lpstr>
      <vt:lpstr>Website and Contact Information</vt:lpstr>
    </vt:vector>
  </TitlesOfParts>
  <Company>Texas AgriLife Extension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How does it make us see, hear, feel, think and act?</dc:title>
  <dc:creator>Administrator</dc:creator>
  <cp:lastModifiedBy>Lynn Wenzel</cp:lastModifiedBy>
  <cp:revision>63</cp:revision>
  <cp:lastPrinted>2014-08-29T18:21:57Z</cp:lastPrinted>
  <dcterms:created xsi:type="dcterms:W3CDTF">2013-08-20T21:19:03Z</dcterms:created>
  <dcterms:modified xsi:type="dcterms:W3CDTF">2014-09-26T14:14:54Z</dcterms:modified>
</cp:coreProperties>
</file>